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0" r:id="rId4"/>
    <p:sldId id="273" r:id="rId5"/>
    <p:sldId id="263" r:id="rId6"/>
    <p:sldId id="269" r:id="rId7"/>
    <p:sldId id="275" r:id="rId8"/>
    <p:sldId id="288" r:id="rId9"/>
    <p:sldId id="265" r:id="rId10"/>
    <p:sldId id="276" r:id="rId11"/>
    <p:sldId id="285" r:id="rId12"/>
    <p:sldId id="266" r:id="rId13"/>
    <p:sldId id="28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1FBB32"/>
    <a:srgbClr val="5D9248"/>
    <a:srgbClr val="0BF7E5"/>
    <a:srgbClr val="047AFF"/>
    <a:srgbClr val="172AB2"/>
    <a:srgbClr val="A1FDFF"/>
    <a:srgbClr val="8630F2"/>
    <a:srgbClr val="1253D3"/>
    <a:srgbClr val="151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65378" autoAdjust="0"/>
  </p:normalViewPr>
  <p:slideViewPr>
    <p:cSldViewPr snapToGrid="0" snapToObjects="1">
      <p:cViewPr varScale="1">
        <p:scale>
          <a:sx n="85" d="100"/>
          <a:sy n="85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0BF28-F297-A441-B728-EFA414649032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6C551-F876-E349-9E6E-BBEAF74900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042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50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CEBED-FBF3-4E20-A848-82C4C8A10CC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50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C551-F876-E349-9E6E-BBEAF7490029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64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C551-F876-E349-9E6E-BBEAF7490029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64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C551-F876-E349-9E6E-BBEAF7490029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64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C551-F876-E349-9E6E-BBEAF7490029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2640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6C551-F876-E349-9E6E-BBEAF7490029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922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9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78F49-5E26-7D41-9F62-480E54DF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268A40-946F-9847-85B7-6BB88692B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43D89F-C062-254A-BAAF-66C2B6D7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B4FFA2-D1D2-9241-8190-4075308B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BD8860-EB28-3D4D-8797-5933FB01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935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35ED983-8CAB-E048-BDCB-703B02693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56E444-2FA2-C045-9E71-575B1201F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F1DF54-DD63-774B-B67B-B8F98D96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518DF-29FA-8C42-A5F8-3AAC9DFE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3D5B51-8922-894D-A4FC-1D31A09E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495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2F3FC-116E-E440-8113-117FE24C4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BD6914-4298-B94C-B41F-66CCD99C4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AF59D-A486-0E4F-A4CE-AF7C0F123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DB702-9B72-044D-B6A2-E85FC81E1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5E381-9A88-F84F-B27B-3F46D9B5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445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389E1B-ABA9-6B4C-B34D-4A42880C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F66694-96BD-0749-AFF2-61099A8F7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7106BB-34CD-A34E-B380-E838E546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48D41A-CE8D-8F44-8833-029A0800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9DFA1-1E68-314D-88EA-4FAD5B97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32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F8F46-20BA-5046-BC7D-2FE7D25F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EF6706-4632-5948-8953-7802256CF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23DCE9-C6B9-0C48-B0DF-6C4B6A1A2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5CFC60-78D3-3742-8F22-D83E9BFD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6A9657-D0FB-2841-A9DE-8231663F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1FB067-39F1-1544-919A-A95D0443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38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3A1ED-25F9-1B48-914C-A8C8355B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BD624-4BD9-7B49-BA10-CF3B45B60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4AFB5A-21DE-A54C-BD11-D49BFF463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03C302-CD2F-D24F-89EE-0E300A2E2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FC3004-4FA9-2C4F-B8F5-1FFD2DC45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480E4A-F310-1F41-A40C-1C4097FF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40D41C-8A9C-5746-81F6-CD020C2D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D75D8B-E37A-1C47-B846-F8903D59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97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ABBF22-EDBB-414A-BFDC-F9D157C9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DF8598-8D6B-DC40-836D-211EAC4F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6D5B58-388C-5D40-AFBD-B823EB23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E067FC-D1F2-9D46-A60C-F69D9AB7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69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EF1793-0AA8-A64C-A073-66B7E0D3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DF4EEF-4B9F-5249-BE09-CE290E24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DE19AB-84A9-6645-97BE-8810836A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537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3E440-F3BD-F647-9526-6E250FAC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9B66F2-9609-4746-82D7-94D96B30C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46C666-400E-1E4E-BAA8-E7EA3B3A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3C34D6-4BA4-E645-91CA-A996452CB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7786A2-D2A5-7341-A626-CB195940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D4D480-6954-4E45-AA1E-A3D39EF2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8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BEA09-B8F7-4942-9841-A2688FF9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9451562-57F2-E34B-B98A-C29F0620C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A61255-7713-1040-A21F-36AC0A7E5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37715F-C226-0E4C-823D-181D0A81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906FB-28E0-C04F-B681-6293116E3E8D}" type="datetimeFigureOut">
              <a:rPr kumimoji="1" lang="zh-CN" altLang="en-US" smtClean="0"/>
              <a:t>2021/6/7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7FA080-9B8B-F046-A4A2-37CEBA0E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15F7C7-030D-C446-9E4A-B1AA8CA7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EFA35-123F-1946-A524-40DF0300CC3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47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261B19-3AAB-3F40-B9C0-E6DA3DEB5C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983" t="1983" r="1983" b="19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F1FA17F-419E-6947-8B99-73796AAC0C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1257">
              <a:alpha val="3985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13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4.sv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背景图案&#10;&#10;描述已自动生成">
            <a:extLst>
              <a:ext uri="{FF2B5EF4-FFF2-40B4-BE49-F238E27FC236}">
                <a16:creationId xmlns:a16="http://schemas.microsoft.com/office/drawing/2014/main" id="{A54D3567-F8C7-1547-87B8-628FCCDFC0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D5CCC2C-F963-9449-8894-21BE8A99C2D3}"/>
              </a:ext>
            </a:extLst>
          </p:cNvPr>
          <p:cNvSpPr txBox="1"/>
          <p:nvPr/>
        </p:nvSpPr>
        <p:spPr>
          <a:xfrm>
            <a:off x="1096887" y="2411031"/>
            <a:ext cx="10029268" cy="733534"/>
          </a:xfrm>
          <a:prstGeom prst="rect">
            <a:avLst/>
          </a:prstGeom>
          <a:noFill/>
          <a:effectLst>
            <a:outerShdw blurRad="50800" dist="50800" dir="5400000" sx="95000" sy="95000" algn="ctr" rotWithShape="0">
              <a:srgbClr val="172AB2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5020"/>
              </a:lnSpc>
            </a:pPr>
            <a:r>
              <a:rPr kumimoji="1" lang="zh-CN" altLang="en-US" sz="5000" b="1" dirty="0">
                <a:gradFill>
                  <a:gsLst>
                    <a:gs pos="30000">
                      <a:prstClr val="white"/>
                    </a:gs>
                    <a:gs pos="0">
                      <a:srgbClr val="A1FDFF"/>
                    </a:gs>
                    <a:gs pos="100000">
                      <a:srgbClr val="A1FDFF"/>
                    </a:gs>
                    <a:gs pos="76000">
                      <a:prstClr val="white"/>
                    </a:gs>
                  </a:gsLst>
                  <a:lin ang="3600000" scaled="0"/>
                </a:gradFill>
                <a:effectLst>
                  <a:outerShdw blurRad="227905" dist="38100" dir="5400000" algn="t" rotWithShape="0">
                    <a:schemeClr val="accent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移动云云边协同架构设计与应用</a:t>
            </a:r>
            <a:endParaRPr kumimoji="1" lang="zh-CN" altLang="en-US" sz="5000" b="1" dirty="0">
              <a:gradFill>
                <a:gsLst>
                  <a:gs pos="27000">
                    <a:prstClr val="white"/>
                  </a:gs>
                  <a:gs pos="0">
                    <a:srgbClr val="A1FDFF"/>
                  </a:gs>
                  <a:gs pos="92000">
                    <a:srgbClr val="A1FDFF"/>
                  </a:gs>
                  <a:gs pos="69000">
                    <a:prstClr val="white"/>
                  </a:gs>
                </a:gsLst>
                <a:lin ang="3600000" scaled="0"/>
              </a:gradFill>
              <a:effectLst>
                <a:outerShdw blurRad="227905" dist="38100" dir="5400000" algn="t" rotWithShape="0">
                  <a:schemeClr val="accent1">
                    <a:alpha val="40000"/>
                  </a:scheme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30AA446-F340-1640-BB21-FF2D541C0E03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9B6A8916-84B3-F142-BEAD-AE984F853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51985BC-C806-D443-A299-A2AA7EE8A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BF3D1E9A-BEF6-5349-9C86-1FA5B4B3DE67}"/>
              </a:ext>
            </a:extLst>
          </p:cNvPr>
          <p:cNvSpPr txBox="1"/>
          <p:nvPr/>
        </p:nvSpPr>
        <p:spPr>
          <a:xfrm>
            <a:off x="2801423" y="4170676"/>
            <a:ext cx="658915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20"/>
              </a:lnSpc>
            </a:pP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中国移动云能力中心丨陈春秀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D44718-2B8B-6349-B0D5-4B23BA5328DC}"/>
              </a:ext>
            </a:extLst>
          </p:cNvPr>
          <p:cNvSpPr txBox="1"/>
          <p:nvPr/>
        </p:nvSpPr>
        <p:spPr>
          <a:xfrm>
            <a:off x="2034936" y="4638277"/>
            <a:ext cx="815317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20"/>
              </a:lnSpc>
            </a:pP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CB66E751-D3E3-BF42-AED6-B139B9B601AD}"/>
              </a:ext>
            </a:extLst>
          </p:cNvPr>
          <p:cNvCxnSpPr>
            <a:cxnSpLocks/>
          </p:cNvCxnSpPr>
          <p:nvPr/>
        </p:nvCxnSpPr>
        <p:spPr>
          <a:xfrm>
            <a:off x="2768247" y="4014788"/>
            <a:ext cx="66865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6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35DF86-9B3D-6B4D-B91C-F63B2AA94714}"/>
              </a:ext>
            </a:extLst>
          </p:cNvPr>
          <p:cNvGrpSpPr/>
          <p:nvPr/>
        </p:nvGrpSpPr>
        <p:grpSpPr>
          <a:xfrm>
            <a:off x="-78562" y="2608973"/>
            <a:ext cx="12312006" cy="6004451"/>
            <a:chOff x="1241425" y="2486682"/>
            <a:chExt cx="6448425" cy="3144837"/>
          </a:xfrm>
        </p:grpSpPr>
        <p:sp>
          <p:nvSpPr>
            <p:cNvPr id="32" name="Полилиния 55">
              <a:extLst>
                <a:ext uri="{FF2B5EF4-FFF2-40B4-BE49-F238E27FC236}">
                  <a16:creationId xmlns:a16="http://schemas.microsoft.com/office/drawing/2014/main" id="{BE4329D3-76D4-0742-A164-D227E6BFC30B}"/>
                </a:ext>
              </a:extLst>
            </p:cNvPr>
            <p:cNvSpPr/>
            <p:nvPr/>
          </p:nvSpPr>
          <p:spPr>
            <a:xfrm>
              <a:off x="1241425" y="2486682"/>
              <a:ext cx="6448425" cy="3144837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>
              <a:gsLst>
                <a:gs pos="0">
                  <a:srgbClr val="0096FF">
                    <a:alpha val="0"/>
                  </a:srgbClr>
                </a:gs>
                <a:gs pos="100000">
                  <a:srgbClr val="0096FF">
                    <a:alpha val="10000"/>
                  </a:srgbClr>
                </a:gs>
              </a:gsLst>
              <a:lin ang="162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Полилиния 55">
              <a:extLst>
                <a:ext uri="{FF2B5EF4-FFF2-40B4-BE49-F238E27FC236}">
                  <a16:creationId xmlns:a16="http://schemas.microsoft.com/office/drawing/2014/main" id="{61FA8FEB-456D-914D-8E51-E3081FE8903A}"/>
                </a:ext>
              </a:extLst>
            </p:cNvPr>
            <p:cNvSpPr/>
            <p:nvPr/>
          </p:nvSpPr>
          <p:spPr>
            <a:xfrm>
              <a:off x="1927225" y="3115758"/>
              <a:ext cx="5076825" cy="2476500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>
              <a:gsLst>
                <a:gs pos="0">
                  <a:srgbClr val="0096FF">
                    <a:alpha val="0"/>
                  </a:srgbClr>
                </a:gs>
                <a:gs pos="100000">
                  <a:srgbClr val="0096FF">
                    <a:alpha val="10000"/>
                  </a:srgbClr>
                </a:gs>
              </a:gsLst>
              <a:lin ang="162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Полилиния 54">
              <a:extLst>
                <a:ext uri="{FF2B5EF4-FFF2-40B4-BE49-F238E27FC236}">
                  <a16:creationId xmlns:a16="http://schemas.microsoft.com/office/drawing/2014/main" id="{4C4CE2CA-60B8-3940-A5FD-8B8F43F6F406}"/>
                </a:ext>
              </a:extLst>
            </p:cNvPr>
            <p:cNvSpPr/>
            <p:nvPr/>
          </p:nvSpPr>
          <p:spPr>
            <a:xfrm>
              <a:off x="2999223" y="4167050"/>
              <a:ext cx="2893373" cy="1410920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6FF">
                    <a:alpha val="0"/>
                  </a:srgbClr>
                </a:gs>
                <a:gs pos="97000">
                  <a:srgbClr val="0096FF">
                    <a:alpha val="15000"/>
                  </a:srgbClr>
                </a:gs>
              </a:gsLst>
              <a:lin ang="16200000" scaled="0"/>
              <a:tileRect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/>
              <a:endParaRPr lang="ru-RU" altLang="zh-CN" sz="24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710141" y="-706575"/>
              <a:ext cx="27717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边缘</a:t>
              </a:r>
              <a:r>
                <a:rPr lang="en-US" altLang="zh-CN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5G</a:t>
              </a:r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端边网络协同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25" y="2224593"/>
            <a:ext cx="4861762" cy="146650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8003584" y="2362151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rPr>
              <a:t>5G</a:t>
            </a:r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rPr>
              <a:t>切片段开通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B74FBF6-CACD-164C-98A3-3A63637C7F12}"/>
              </a:ext>
            </a:extLst>
          </p:cNvPr>
          <p:cNvSpPr txBox="1"/>
          <p:nvPr/>
        </p:nvSpPr>
        <p:spPr>
          <a:xfrm>
            <a:off x="7141839" y="2692455"/>
            <a:ext cx="464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sz="1200" dirty="0">
                <a:sym typeface="+mn-ea"/>
              </a:rPr>
              <a:t>移动边缘云 </a:t>
            </a:r>
            <a:r>
              <a:rPr lang="en-US" altLang="zh-CN" sz="1200" dirty="0"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sym typeface="Wingdings" panose="05000000000000000000" pitchFamily="2" charset="2"/>
              </a:rPr>
              <a:t>省级切片编排器 </a:t>
            </a:r>
            <a:r>
              <a:rPr lang="en-US" altLang="zh-CN" sz="1200" dirty="0"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sym typeface="+mn-ea"/>
              </a:rPr>
              <a:t>实现</a:t>
            </a:r>
            <a:r>
              <a:rPr lang="en-US" altLang="zh-CN" sz="1200" dirty="0">
                <a:sym typeface="+mn-ea"/>
              </a:rPr>
              <a:t>5G</a:t>
            </a:r>
            <a:r>
              <a:rPr lang="zh-CN" altLang="en-US" sz="1200" dirty="0">
                <a:sym typeface="+mn-ea"/>
              </a:rPr>
              <a:t>切片开通</a:t>
            </a:r>
            <a:endParaRPr lang="en-US" altLang="zh-CN" sz="1200" dirty="0">
              <a:sym typeface="+mn-ea"/>
            </a:endParaRPr>
          </a:p>
          <a:p>
            <a:r>
              <a:rPr lang="zh-CN" altLang="en-US" sz="1200" dirty="0">
                <a:sym typeface="+mn-ea"/>
              </a:rPr>
              <a:t>支持</a:t>
            </a:r>
            <a:r>
              <a:rPr lang="en-US" altLang="zh-CN" sz="1200" dirty="0">
                <a:sym typeface="+mn-ea"/>
              </a:rPr>
              <a:t>5G</a:t>
            </a:r>
            <a:r>
              <a:rPr lang="zh-CN" altLang="en-US" sz="1200" dirty="0">
                <a:sym typeface="+mn-ea"/>
              </a:rPr>
              <a:t>切片开通、变更、激活、去激活、停闭，并向应用开放调度能力，支撑基于策略的自动调整</a:t>
            </a:r>
            <a:endParaRPr lang="en-US" altLang="zh-CN" sz="1200" dirty="0">
              <a:sym typeface="+mn-ea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176679" y="1596790"/>
            <a:ext cx="6737234" cy="5014213"/>
            <a:chOff x="176679" y="1815599"/>
            <a:chExt cx="6737234" cy="402898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43C58A0-CDE5-43E6-BBB3-9F24DA32B115}"/>
                </a:ext>
              </a:extLst>
            </p:cNvPr>
            <p:cNvSpPr/>
            <p:nvPr/>
          </p:nvSpPr>
          <p:spPr>
            <a:xfrm>
              <a:off x="2023959" y="3194974"/>
              <a:ext cx="3237216" cy="810890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云网业务编排器（一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/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二级）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elvetica Light"/>
              </a:endParaRPr>
            </a:p>
          </p:txBody>
        </p:sp>
        <p:sp>
          <p:nvSpPr>
            <p:cNvPr id="47" name="文本框 91">
              <a:extLst>
                <a:ext uri="{FF2B5EF4-FFF2-40B4-BE49-F238E27FC236}">
                  <a16:creationId xmlns:a16="http://schemas.microsoft.com/office/drawing/2014/main" id="{AD917B64-FF2B-445E-8820-3F7C6E681085}"/>
                </a:ext>
              </a:extLst>
            </p:cNvPr>
            <p:cNvSpPr txBox="1"/>
            <p:nvPr/>
          </p:nvSpPr>
          <p:spPr>
            <a:xfrm>
              <a:off x="5349714" y="4149980"/>
              <a:ext cx="1564199" cy="30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、边缘云内网络开通</a:t>
              </a:r>
            </a:p>
          </p:txBody>
        </p:sp>
        <p:sp>
          <p:nvSpPr>
            <p:cNvPr id="49" name="object 242">
              <a:extLst>
                <a:ext uri="{FF2B5EF4-FFF2-40B4-BE49-F238E27FC236}">
                  <a16:creationId xmlns:a16="http://schemas.microsoft.com/office/drawing/2014/main" id="{227DD855-45C1-43FA-8A23-BEA226F69BC6}"/>
                </a:ext>
              </a:extLst>
            </p:cNvPr>
            <p:cNvSpPr/>
            <p:nvPr/>
          </p:nvSpPr>
          <p:spPr>
            <a:xfrm>
              <a:off x="672066" y="4517671"/>
              <a:ext cx="2460422" cy="755856"/>
            </a:xfrm>
            <a:custGeom>
              <a:avLst/>
              <a:gdLst/>
              <a:ahLst/>
              <a:cxnLst/>
              <a:rect l="l" t="t" r="r" b="b"/>
              <a:pathLst>
                <a:path w="1782445" h="381000">
                  <a:moveTo>
                    <a:pt x="0" y="380999"/>
                  </a:moveTo>
                  <a:lnTo>
                    <a:pt x="95250" y="0"/>
                  </a:lnTo>
                  <a:lnTo>
                    <a:pt x="1782317" y="0"/>
                  </a:lnTo>
                  <a:lnTo>
                    <a:pt x="1687067" y="380999"/>
                  </a:lnTo>
                  <a:lnTo>
                    <a:pt x="0" y="380999"/>
                  </a:lnTo>
                  <a:close/>
                </a:path>
              </a:pathLst>
            </a:custGeom>
            <a:ln w="25400">
              <a:solidFill>
                <a:srgbClr val="497DBA"/>
              </a:solidFill>
              <a:prstDash val="sysDot"/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object 243">
              <a:extLst>
                <a:ext uri="{FF2B5EF4-FFF2-40B4-BE49-F238E27FC236}">
                  <a16:creationId xmlns:a16="http://schemas.microsoft.com/office/drawing/2014/main" id="{7E9DF09D-BDF8-4828-909D-2FBFA72EB5D3}"/>
                </a:ext>
              </a:extLst>
            </p:cNvPr>
            <p:cNvSpPr/>
            <p:nvPr/>
          </p:nvSpPr>
          <p:spPr>
            <a:xfrm>
              <a:off x="812426" y="4645307"/>
              <a:ext cx="342643" cy="4833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object 249">
              <a:extLst>
                <a:ext uri="{FF2B5EF4-FFF2-40B4-BE49-F238E27FC236}">
                  <a16:creationId xmlns:a16="http://schemas.microsoft.com/office/drawing/2014/main" id="{60185D77-EAF4-4B81-B6BE-39E22F75BBF6}"/>
                </a:ext>
              </a:extLst>
            </p:cNvPr>
            <p:cNvSpPr/>
            <p:nvPr/>
          </p:nvSpPr>
          <p:spPr>
            <a:xfrm>
              <a:off x="1829345" y="4764796"/>
              <a:ext cx="291728" cy="322257"/>
            </a:xfrm>
            <a:custGeom>
              <a:avLst/>
              <a:gdLst/>
              <a:ahLst/>
              <a:cxnLst/>
              <a:rect l="l" t="t" r="r" b="b"/>
              <a:pathLst>
                <a:path w="217170" h="158750">
                  <a:moveTo>
                    <a:pt x="0" y="79248"/>
                  </a:moveTo>
                  <a:lnTo>
                    <a:pt x="8536" y="48381"/>
                  </a:lnTo>
                  <a:lnTo>
                    <a:pt x="31813" y="23193"/>
                  </a:lnTo>
                  <a:lnTo>
                    <a:pt x="66329" y="6221"/>
                  </a:lnTo>
                  <a:lnTo>
                    <a:pt x="108584" y="0"/>
                  </a:lnTo>
                  <a:lnTo>
                    <a:pt x="150840" y="6221"/>
                  </a:lnTo>
                  <a:lnTo>
                    <a:pt x="185356" y="23193"/>
                  </a:lnTo>
                  <a:lnTo>
                    <a:pt x="208633" y="48381"/>
                  </a:lnTo>
                  <a:lnTo>
                    <a:pt x="217169" y="79248"/>
                  </a:lnTo>
                  <a:lnTo>
                    <a:pt x="208633" y="110093"/>
                  </a:lnTo>
                  <a:lnTo>
                    <a:pt x="185356" y="135283"/>
                  </a:lnTo>
                  <a:lnTo>
                    <a:pt x="150840" y="152267"/>
                  </a:lnTo>
                  <a:lnTo>
                    <a:pt x="108584" y="158496"/>
                  </a:lnTo>
                  <a:lnTo>
                    <a:pt x="66329" y="152267"/>
                  </a:lnTo>
                  <a:lnTo>
                    <a:pt x="31813" y="135283"/>
                  </a:lnTo>
                  <a:lnTo>
                    <a:pt x="8536" y="110093"/>
                  </a:lnTo>
                  <a:lnTo>
                    <a:pt x="0" y="79248"/>
                  </a:lnTo>
                  <a:close/>
                </a:path>
              </a:pathLst>
            </a:custGeom>
            <a:ln w="9905">
              <a:solidFill>
                <a:srgbClr val="497DBA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51D1CBE6-01CA-4F68-91C1-F629EC9A4272}"/>
                </a:ext>
              </a:extLst>
            </p:cNvPr>
            <p:cNvSpPr/>
            <p:nvPr/>
          </p:nvSpPr>
          <p:spPr>
            <a:xfrm>
              <a:off x="5180776" y="4576510"/>
              <a:ext cx="1583174" cy="752235"/>
            </a:xfrm>
            <a:custGeom>
              <a:avLst/>
              <a:gdLst/>
              <a:ahLst/>
              <a:cxnLst/>
              <a:rect l="l" t="t" r="r" b="b"/>
              <a:pathLst>
                <a:path w="5712459" h="1355725">
                  <a:moveTo>
                    <a:pt x="519801" y="446251"/>
                  </a:moveTo>
                  <a:lnTo>
                    <a:pt x="512885" y="422698"/>
                  </a:lnTo>
                  <a:lnTo>
                    <a:pt x="511893" y="399416"/>
                  </a:lnTo>
                  <a:lnTo>
                    <a:pt x="516629" y="376487"/>
                  </a:lnTo>
                  <a:lnTo>
                    <a:pt x="542500" y="332024"/>
                  </a:lnTo>
                  <a:lnTo>
                    <a:pt x="588929" y="289980"/>
                  </a:lnTo>
                  <a:lnTo>
                    <a:pt x="654343" y="251020"/>
                  </a:lnTo>
                  <a:lnTo>
                    <a:pt x="693680" y="232907"/>
                  </a:lnTo>
                  <a:lnTo>
                    <a:pt x="737174" y="215815"/>
                  </a:lnTo>
                  <a:lnTo>
                    <a:pt x="784630" y="199829"/>
                  </a:lnTo>
                  <a:lnTo>
                    <a:pt x="835850" y="185032"/>
                  </a:lnTo>
                  <a:lnTo>
                    <a:pt x="890639" y="171508"/>
                  </a:lnTo>
                  <a:lnTo>
                    <a:pt x="948801" y="159340"/>
                  </a:lnTo>
                  <a:lnTo>
                    <a:pt x="1010139" y="148612"/>
                  </a:lnTo>
                  <a:lnTo>
                    <a:pt x="1074457" y="139407"/>
                  </a:lnTo>
                  <a:lnTo>
                    <a:pt x="1141558" y="131808"/>
                  </a:lnTo>
                  <a:lnTo>
                    <a:pt x="1211246" y="125900"/>
                  </a:lnTo>
                  <a:lnTo>
                    <a:pt x="1283325" y="121766"/>
                  </a:lnTo>
                  <a:lnTo>
                    <a:pt x="1337312" y="119945"/>
                  </a:lnTo>
                  <a:lnTo>
                    <a:pt x="1391317" y="119185"/>
                  </a:lnTo>
                  <a:lnTo>
                    <a:pt x="1445197" y="119479"/>
                  </a:lnTo>
                  <a:lnTo>
                    <a:pt x="1498805" y="120818"/>
                  </a:lnTo>
                  <a:lnTo>
                    <a:pt x="1551998" y="123193"/>
                  </a:lnTo>
                  <a:lnTo>
                    <a:pt x="1604631" y="126596"/>
                  </a:lnTo>
                  <a:lnTo>
                    <a:pt x="1656558" y="131017"/>
                  </a:lnTo>
                  <a:lnTo>
                    <a:pt x="1707635" y="136450"/>
                  </a:lnTo>
                  <a:lnTo>
                    <a:pt x="1757717" y="142884"/>
                  </a:lnTo>
                  <a:lnTo>
                    <a:pt x="1806660" y="150311"/>
                  </a:lnTo>
                  <a:lnTo>
                    <a:pt x="1854317" y="158723"/>
                  </a:lnTo>
                  <a:lnTo>
                    <a:pt x="1883481" y="142557"/>
                  </a:lnTo>
                  <a:lnTo>
                    <a:pt x="1951806" y="113432"/>
                  </a:lnTo>
                  <a:lnTo>
                    <a:pt x="1990476" y="100519"/>
                  </a:lnTo>
                  <a:lnTo>
                    <a:pt x="2031825" y="88740"/>
                  </a:lnTo>
                  <a:lnTo>
                    <a:pt x="2075608" y="78118"/>
                  </a:lnTo>
                  <a:lnTo>
                    <a:pt x="2121578" y="68676"/>
                  </a:lnTo>
                  <a:lnTo>
                    <a:pt x="2169490" y="60439"/>
                  </a:lnTo>
                  <a:lnTo>
                    <a:pt x="2219101" y="53432"/>
                  </a:lnTo>
                  <a:lnTo>
                    <a:pt x="2270163" y="47677"/>
                  </a:lnTo>
                  <a:lnTo>
                    <a:pt x="2322432" y="43200"/>
                  </a:lnTo>
                  <a:lnTo>
                    <a:pt x="2375662" y="40025"/>
                  </a:lnTo>
                  <a:lnTo>
                    <a:pt x="2429609" y="38175"/>
                  </a:lnTo>
                  <a:lnTo>
                    <a:pt x="2484027" y="37674"/>
                  </a:lnTo>
                  <a:lnTo>
                    <a:pt x="2538670" y="38547"/>
                  </a:lnTo>
                  <a:lnTo>
                    <a:pt x="2593295" y="40818"/>
                  </a:lnTo>
                  <a:lnTo>
                    <a:pt x="2647654" y="44511"/>
                  </a:lnTo>
                  <a:lnTo>
                    <a:pt x="2701503" y="49650"/>
                  </a:lnTo>
                  <a:lnTo>
                    <a:pt x="2754597" y="56259"/>
                  </a:lnTo>
                  <a:lnTo>
                    <a:pt x="2806690" y="64362"/>
                  </a:lnTo>
                  <a:lnTo>
                    <a:pt x="2850789" y="72595"/>
                  </a:lnTo>
                  <a:lnTo>
                    <a:pt x="2892875" y="81840"/>
                  </a:lnTo>
                  <a:lnTo>
                    <a:pt x="2932795" y="92062"/>
                  </a:lnTo>
                  <a:lnTo>
                    <a:pt x="2970393" y="103224"/>
                  </a:lnTo>
                  <a:lnTo>
                    <a:pt x="2999366" y="86585"/>
                  </a:lnTo>
                  <a:lnTo>
                    <a:pt x="3070107" y="57323"/>
                  </a:lnTo>
                  <a:lnTo>
                    <a:pt x="3111097" y="44784"/>
                  </a:lnTo>
                  <a:lnTo>
                    <a:pt x="3155315" y="33697"/>
                  </a:lnTo>
                  <a:lnTo>
                    <a:pt x="3202373" y="24103"/>
                  </a:lnTo>
                  <a:lnTo>
                    <a:pt x="3251881" y="16043"/>
                  </a:lnTo>
                  <a:lnTo>
                    <a:pt x="3303451" y="9562"/>
                  </a:lnTo>
                  <a:lnTo>
                    <a:pt x="3356693" y="4699"/>
                  </a:lnTo>
                  <a:lnTo>
                    <a:pt x="3411220" y="1498"/>
                  </a:lnTo>
                  <a:lnTo>
                    <a:pt x="3466641" y="0"/>
                  </a:lnTo>
                  <a:lnTo>
                    <a:pt x="3522569" y="247"/>
                  </a:lnTo>
                  <a:lnTo>
                    <a:pt x="3578615" y="2282"/>
                  </a:lnTo>
                  <a:lnTo>
                    <a:pt x="3634389" y="6146"/>
                  </a:lnTo>
                  <a:lnTo>
                    <a:pt x="3689504" y="11882"/>
                  </a:lnTo>
                  <a:lnTo>
                    <a:pt x="3743569" y="19531"/>
                  </a:lnTo>
                  <a:lnTo>
                    <a:pt x="3800735" y="30106"/>
                  </a:lnTo>
                  <a:lnTo>
                    <a:pt x="3853615" y="42693"/>
                  </a:lnTo>
                  <a:lnTo>
                    <a:pt x="3901732" y="57161"/>
                  </a:lnTo>
                  <a:lnTo>
                    <a:pt x="3944610" y="73379"/>
                  </a:lnTo>
                  <a:lnTo>
                    <a:pt x="3984368" y="59567"/>
                  </a:lnTo>
                  <a:lnTo>
                    <a:pt x="4027059" y="47177"/>
                  </a:lnTo>
                  <a:lnTo>
                    <a:pt x="4072365" y="36217"/>
                  </a:lnTo>
                  <a:lnTo>
                    <a:pt x="4119966" y="26696"/>
                  </a:lnTo>
                  <a:lnTo>
                    <a:pt x="4169544" y="18623"/>
                  </a:lnTo>
                  <a:lnTo>
                    <a:pt x="4220779" y="12005"/>
                  </a:lnTo>
                  <a:lnTo>
                    <a:pt x="4273352" y="6852"/>
                  </a:lnTo>
                  <a:lnTo>
                    <a:pt x="4326944" y="3172"/>
                  </a:lnTo>
                  <a:lnTo>
                    <a:pt x="4381236" y="973"/>
                  </a:lnTo>
                  <a:lnTo>
                    <a:pt x="4435909" y="264"/>
                  </a:lnTo>
                  <a:lnTo>
                    <a:pt x="4490645" y="1054"/>
                  </a:lnTo>
                  <a:lnTo>
                    <a:pt x="4545123" y="3350"/>
                  </a:lnTo>
                  <a:lnTo>
                    <a:pt x="4599024" y="7162"/>
                  </a:lnTo>
                  <a:lnTo>
                    <a:pt x="4652031" y="12498"/>
                  </a:lnTo>
                  <a:lnTo>
                    <a:pt x="4703823" y="19366"/>
                  </a:lnTo>
                  <a:lnTo>
                    <a:pt x="4754082" y="27775"/>
                  </a:lnTo>
                  <a:lnTo>
                    <a:pt x="4802488" y="37733"/>
                  </a:lnTo>
                  <a:lnTo>
                    <a:pt x="4848723" y="49249"/>
                  </a:lnTo>
                  <a:lnTo>
                    <a:pt x="4912304" y="69262"/>
                  </a:lnTo>
                  <a:lnTo>
                    <a:pt x="4966376" y="91732"/>
                  </a:lnTo>
                  <a:lnTo>
                    <a:pt x="5010298" y="116311"/>
                  </a:lnTo>
                  <a:lnTo>
                    <a:pt x="5043429" y="142652"/>
                  </a:lnTo>
                  <a:lnTo>
                    <a:pt x="5065131" y="170407"/>
                  </a:lnTo>
                  <a:lnTo>
                    <a:pt x="5133674" y="177679"/>
                  </a:lnTo>
                  <a:lnTo>
                    <a:pt x="5198358" y="186972"/>
                  </a:lnTo>
                  <a:lnTo>
                    <a:pt x="5258935" y="198144"/>
                  </a:lnTo>
                  <a:lnTo>
                    <a:pt x="5315156" y="211055"/>
                  </a:lnTo>
                  <a:lnTo>
                    <a:pt x="5366774" y="225565"/>
                  </a:lnTo>
                  <a:lnTo>
                    <a:pt x="5413538" y="241532"/>
                  </a:lnTo>
                  <a:lnTo>
                    <a:pt x="5455203" y="258817"/>
                  </a:lnTo>
                  <a:lnTo>
                    <a:pt x="5491518" y="277278"/>
                  </a:lnTo>
                  <a:lnTo>
                    <a:pt x="5547107" y="317166"/>
                  </a:lnTo>
                  <a:lnTo>
                    <a:pt x="5578320" y="360074"/>
                  </a:lnTo>
                  <a:lnTo>
                    <a:pt x="5584165" y="382307"/>
                  </a:lnTo>
                  <a:lnTo>
                    <a:pt x="5583170" y="404874"/>
                  </a:lnTo>
                  <a:lnTo>
                    <a:pt x="5559669" y="450442"/>
                  </a:lnTo>
                  <a:lnTo>
                    <a:pt x="5527411" y="480414"/>
                  </a:lnTo>
                  <a:lnTo>
                    <a:pt x="5574117" y="502001"/>
                  </a:lnTo>
                  <a:lnTo>
                    <a:pt x="5613943" y="524462"/>
                  </a:lnTo>
                  <a:lnTo>
                    <a:pt x="5646946" y="547652"/>
                  </a:lnTo>
                  <a:lnTo>
                    <a:pt x="5692720" y="595649"/>
                  </a:lnTo>
                  <a:lnTo>
                    <a:pt x="5711902" y="644849"/>
                  </a:lnTo>
                  <a:lnTo>
                    <a:pt x="5711667" y="669543"/>
                  </a:lnTo>
                  <a:lnTo>
                    <a:pt x="5691832" y="718401"/>
                  </a:lnTo>
                  <a:lnTo>
                    <a:pt x="5646565" y="765600"/>
                  </a:lnTo>
                  <a:lnTo>
                    <a:pt x="5614540" y="788219"/>
                  </a:lnTo>
                  <a:lnTo>
                    <a:pt x="5576332" y="809995"/>
                  </a:lnTo>
                  <a:lnTo>
                    <a:pt x="5531997" y="830784"/>
                  </a:lnTo>
                  <a:lnTo>
                    <a:pt x="5481595" y="850443"/>
                  </a:lnTo>
                  <a:lnTo>
                    <a:pt x="5425183" y="868829"/>
                  </a:lnTo>
                  <a:lnTo>
                    <a:pt x="5362819" y="885798"/>
                  </a:lnTo>
                  <a:lnTo>
                    <a:pt x="5316085" y="896671"/>
                  </a:lnTo>
                  <a:lnTo>
                    <a:pt x="5267432" y="906511"/>
                  </a:lnTo>
                  <a:lnTo>
                    <a:pt x="5217026" y="915297"/>
                  </a:lnTo>
                  <a:lnTo>
                    <a:pt x="5165032" y="923009"/>
                  </a:lnTo>
                  <a:lnTo>
                    <a:pt x="5111616" y="929625"/>
                  </a:lnTo>
                  <a:lnTo>
                    <a:pt x="5056942" y="935126"/>
                  </a:lnTo>
                  <a:lnTo>
                    <a:pt x="5001175" y="939489"/>
                  </a:lnTo>
                  <a:lnTo>
                    <a:pt x="4944481" y="942694"/>
                  </a:lnTo>
                  <a:lnTo>
                    <a:pt x="4940814" y="965145"/>
                  </a:lnTo>
                  <a:lnTo>
                    <a:pt x="4915596" y="1008218"/>
                  </a:lnTo>
                  <a:lnTo>
                    <a:pt x="4868345" y="1048280"/>
                  </a:lnTo>
                  <a:lnTo>
                    <a:pt x="4801239" y="1084639"/>
                  </a:lnTo>
                  <a:lnTo>
                    <a:pt x="4760920" y="1101214"/>
                  </a:lnTo>
                  <a:lnTo>
                    <a:pt x="4716453" y="1116605"/>
                  </a:lnTo>
                  <a:lnTo>
                    <a:pt x="4668110" y="1130724"/>
                  </a:lnTo>
                  <a:lnTo>
                    <a:pt x="4616163" y="1143485"/>
                  </a:lnTo>
                  <a:lnTo>
                    <a:pt x="4560885" y="1154803"/>
                  </a:lnTo>
                  <a:lnTo>
                    <a:pt x="4502546" y="1164590"/>
                  </a:lnTo>
                  <a:lnTo>
                    <a:pt x="4441421" y="1172761"/>
                  </a:lnTo>
                  <a:lnTo>
                    <a:pt x="4377779" y="1179229"/>
                  </a:lnTo>
                  <a:lnTo>
                    <a:pt x="4311894" y="1183907"/>
                  </a:lnTo>
                  <a:lnTo>
                    <a:pt x="4244037" y="1186710"/>
                  </a:lnTo>
                  <a:lnTo>
                    <a:pt x="4174480" y="1187550"/>
                  </a:lnTo>
                  <a:lnTo>
                    <a:pt x="4121789" y="1186821"/>
                  </a:lnTo>
                  <a:lnTo>
                    <a:pt x="4069562" y="1184929"/>
                  </a:lnTo>
                  <a:lnTo>
                    <a:pt x="4017978" y="1181891"/>
                  </a:lnTo>
                  <a:lnTo>
                    <a:pt x="3967216" y="1177723"/>
                  </a:lnTo>
                  <a:lnTo>
                    <a:pt x="3917454" y="1172443"/>
                  </a:lnTo>
                  <a:lnTo>
                    <a:pt x="3868870" y="1166065"/>
                  </a:lnTo>
                  <a:lnTo>
                    <a:pt x="3821644" y="1158607"/>
                  </a:lnTo>
                  <a:lnTo>
                    <a:pt x="3775954" y="1150085"/>
                  </a:lnTo>
                  <a:lnTo>
                    <a:pt x="3755368" y="1169631"/>
                  </a:lnTo>
                  <a:lnTo>
                    <a:pt x="3702863" y="1206332"/>
                  </a:lnTo>
                  <a:lnTo>
                    <a:pt x="3636501" y="1239627"/>
                  </a:lnTo>
                  <a:lnTo>
                    <a:pt x="3598594" y="1254915"/>
                  </a:lnTo>
                  <a:lnTo>
                    <a:pt x="3557788" y="1269255"/>
                  </a:lnTo>
                  <a:lnTo>
                    <a:pt x="3514271" y="1282612"/>
                  </a:lnTo>
                  <a:lnTo>
                    <a:pt x="3468231" y="1294954"/>
                  </a:lnTo>
                  <a:lnTo>
                    <a:pt x="3419856" y="1306248"/>
                  </a:lnTo>
                  <a:lnTo>
                    <a:pt x="3369335" y="1316462"/>
                  </a:lnTo>
                  <a:lnTo>
                    <a:pt x="3316856" y="1325563"/>
                  </a:lnTo>
                  <a:lnTo>
                    <a:pt x="3262607" y="1333519"/>
                  </a:lnTo>
                  <a:lnTo>
                    <a:pt x="3206777" y="1340296"/>
                  </a:lnTo>
                  <a:lnTo>
                    <a:pt x="3149553" y="1345862"/>
                  </a:lnTo>
                  <a:lnTo>
                    <a:pt x="3091124" y="1350185"/>
                  </a:lnTo>
                  <a:lnTo>
                    <a:pt x="3031679" y="1353231"/>
                  </a:lnTo>
                  <a:lnTo>
                    <a:pt x="2971405" y="1354968"/>
                  </a:lnTo>
                  <a:lnTo>
                    <a:pt x="2910491" y="1355363"/>
                  </a:lnTo>
                  <a:lnTo>
                    <a:pt x="2849124" y="1354383"/>
                  </a:lnTo>
                  <a:lnTo>
                    <a:pt x="2787494" y="1351997"/>
                  </a:lnTo>
                  <a:lnTo>
                    <a:pt x="2725789" y="1348170"/>
                  </a:lnTo>
                  <a:lnTo>
                    <a:pt x="2664196" y="1342871"/>
                  </a:lnTo>
                  <a:lnTo>
                    <a:pt x="2605753" y="1336435"/>
                  </a:lnTo>
                  <a:lnTo>
                    <a:pt x="2549105" y="1328739"/>
                  </a:lnTo>
                  <a:lnTo>
                    <a:pt x="2494424" y="1319826"/>
                  </a:lnTo>
                  <a:lnTo>
                    <a:pt x="2441883" y="1309737"/>
                  </a:lnTo>
                  <a:lnTo>
                    <a:pt x="2391654" y="1298516"/>
                  </a:lnTo>
                  <a:lnTo>
                    <a:pt x="2343909" y="1286206"/>
                  </a:lnTo>
                  <a:lnTo>
                    <a:pt x="2298821" y="1272848"/>
                  </a:lnTo>
                  <a:lnTo>
                    <a:pt x="2256561" y="1258486"/>
                  </a:lnTo>
                  <a:lnTo>
                    <a:pt x="2217301" y="1243163"/>
                  </a:lnTo>
                  <a:lnTo>
                    <a:pt x="2181215" y="1226920"/>
                  </a:lnTo>
                  <a:lnTo>
                    <a:pt x="2130810" y="1236140"/>
                  </a:lnTo>
                  <a:lnTo>
                    <a:pt x="2079496" y="1244337"/>
                  </a:lnTo>
                  <a:lnTo>
                    <a:pt x="2027390" y="1251521"/>
                  </a:lnTo>
                  <a:lnTo>
                    <a:pt x="1974612" y="1257700"/>
                  </a:lnTo>
                  <a:lnTo>
                    <a:pt x="1921279" y="1262884"/>
                  </a:lnTo>
                  <a:lnTo>
                    <a:pt x="1867510" y="1267084"/>
                  </a:lnTo>
                  <a:lnTo>
                    <a:pt x="1813422" y="1270308"/>
                  </a:lnTo>
                  <a:lnTo>
                    <a:pt x="1759134" y="1272567"/>
                  </a:lnTo>
                  <a:lnTo>
                    <a:pt x="1704764" y="1273869"/>
                  </a:lnTo>
                  <a:lnTo>
                    <a:pt x="1650430" y="1274225"/>
                  </a:lnTo>
                  <a:lnTo>
                    <a:pt x="1596251" y="1273644"/>
                  </a:lnTo>
                  <a:lnTo>
                    <a:pt x="1542345" y="1272135"/>
                  </a:lnTo>
                  <a:lnTo>
                    <a:pt x="1488829" y="1269709"/>
                  </a:lnTo>
                  <a:lnTo>
                    <a:pt x="1435823" y="1266374"/>
                  </a:lnTo>
                  <a:lnTo>
                    <a:pt x="1383443" y="1262141"/>
                  </a:lnTo>
                  <a:lnTo>
                    <a:pt x="1331810" y="1257018"/>
                  </a:lnTo>
                  <a:lnTo>
                    <a:pt x="1281039" y="1251017"/>
                  </a:lnTo>
                  <a:lnTo>
                    <a:pt x="1231251" y="1244145"/>
                  </a:lnTo>
                  <a:lnTo>
                    <a:pt x="1182563" y="1236413"/>
                  </a:lnTo>
                  <a:lnTo>
                    <a:pt x="1135092" y="1227831"/>
                  </a:lnTo>
                  <a:lnTo>
                    <a:pt x="1088959" y="1218407"/>
                  </a:lnTo>
                  <a:lnTo>
                    <a:pt x="1044280" y="1208152"/>
                  </a:lnTo>
                  <a:lnTo>
                    <a:pt x="1001173" y="1197075"/>
                  </a:lnTo>
                  <a:lnTo>
                    <a:pt x="959758" y="1185185"/>
                  </a:lnTo>
                  <a:lnTo>
                    <a:pt x="920152" y="1172493"/>
                  </a:lnTo>
                  <a:lnTo>
                    <a:pt x="882473" y="1159008"/>
                  </a:lnTo>
                  <a:lnTo>
                    <a:pt x="846840" y="1144740"/>
                  </a:lnTo>
                  <a:lnTo>
                    <a:pt x="782183" y="1113890"/>
                  </a:lnTo>
                  <a:lnTo>
                    <a:pt x="778500" y="1111858"/>
                  </a:lnTo>
                  <a:lnTo>
                    <a:pt x="774944" y="1109953"/>
                  </a:lnTo>
                  <a:lnTo>
                    <a:pt x="771388" y="1107921"/>
                  </a:lnTo>
                  <a:lnTo>
                    <a:pt x="704243" y="1109203"/>
                  </a:lnTo>
                  <a:lnTo>
                    <a:pt x="638490" y="1108013"/>
                  </a:lnTo>
                  <a:lnTo>
                    <a:pt x="574609" y="1104474"/>
                  </a:lnTo>
                  <a:lnTo>
                    <a:pt x="513079" y="1098706"/>
                  </a:lnTo>
                  <a:lnTo>
                    <a:pt x="454378" y="1090832"/>
                  </a:lnTo>
                  <a:lnTo>
                    <a:pt x="398987" y="1080972"/>
                  </a:lnTo>
                  <a:lnTo>
                    <a:pt x="347383" y="1069250"/>
                  </a:lnTo>
                  <a:lnTo>
                    <a:pt x="300046" y="1055785"/>
                  </a:lnTo>
                  <a:lnTo>
                    <a:pt x="257454" y="1040701"/>
                  </a:lnTo>
                  <a:lnTo>
                    <a:pt x="220088" y="1024118"/>
                  </a:lnTo>
                  <a:lnTo>
                    <a:pt x="162946" y="986943"/>
                  </a:lnTo>
                  <a:lnTo>
                    <a:pt x="132451" y="945234"/>
                  </a:lnTo>
                  <a:lnTo>
                    <a:pt x="129481" y="912798"/>
                  </a:lnTo>
                  <a:lnTo>
                    <a:pt x="143867" y="881033"/>
                  </a:lnTo>
                  <a:lnTo>
                    <a:pt x="174888" y="850639"/>
                  </a:lnTo>
                  <a:lnTo>
                    <a:pt x="221827" y="822318"/>
                  </a:lnTo>
                  <a:lnTo>
                    <a:pt x="283962" y="796771"/>
                  </a:lnTo>
                  <a:lnTo>
                    <a:pt x="219426" y="782510"/>
                  </a:lnTo>
                  <a:lnTo>
                    <a:pt x="162697" y="765965"/>
                  </a:lnTo>
                  <a:lnTo>
                    <a:pt x="114020" y="747439"/>
                  </a:lnTo>
                  <a:lnTo>
                    <a:pt x="73641" y="727236"/>
                  </a:lnTo>
                  <a:lnTo>
                    <a:pt x="41804" y="705659"/>
                  </a:lnTo>
                  <a:lnTo>
                    <a:pt x="4738" y="659595"/>
                  </a:lnTo>
                  <a:lnTo>
                    <a:pt x="0" y="635716"/>
                  </a:lnTo>
                  <a:lnTo>
                    <a:pt x="4784" y="611676"/>
                  </a:lnTo>
                  <a:lnTo>
                    <a:pt x="43904" y="564329"/>
                  </a:lnTo>
                  <a:lnTo>
                    <a:pt x="78730" y="541628"/>
                  </a:lnTo>
                  <a:lnTo>
                    <a:pt x="150132" y="510182"/>
                  </a:lnTo>
                  <a:lnTo>
                    <a:pt x="192541" y="496595"/>
                  </a:lnTo>
                  <a:lnTo>
                    <a:pt x="238876" y="484547"/>
                  </a:lnTo>
                  <a:lnTo>
                    <a:pt x="288728" y="474126"/>
                  </a:lnTo>
                  <a:lnTo>
                    <a:pt x="341686" y="465419"/>
                  </a:lnTo>
                  <a:lnTo>
                    <a:pt x="397341" y="458511"/>
                  </a:lnTo>
                  <a:lnTo>
                    <a:pt x="455283" y="453490"/>
                  </a:lnTo>
                  <a:lnTo>
                    <a:pt x="515102" y="450442"/>
                  </a:lnTo>
                  <a:lnTo>
                    <a:pt x="519801" y="446251"/>
                  </a:lnTo>
                  <a:close/>
                </a:path>
              </a:pathLst>
            </a:custGeom>
            <a:ln w="25146">
              <a:solidFill>
                <a:schemeClr val="bg1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object 249">
              <a:extLst>
                <a:ext uri="{FF2B5EF4-FFF2-40B4-BE49-F238E27FC236}">
                  <a16:creationId xmlns:a16="http://schemas.microsoft.com/office/drawing/2014/main" id="{7944379E-AF42-46B1-8A0C-4A733FC12121}"/>
                </a:ext>
              </a:extLst>
            </p:cNvPr>
            <p:cNvSpPr/>
            <p:nvPr/>
          </p:nvSpPr>
          <p:spPr>
            <a:xfrm>
              <a:off x="1546562" y="4749407"/>
              <a:ext cx="291728" cy="322257"/>
            </a:xfrm>
            <a:custGeom>
              <a:avLst/>
              <a:gdLst/>
              <a:ahLst/>
              <a:cxnLst/>
              <a:rect l="l" t="t" r="r" b="b"/>
              <a:pathLst>
                <a:path w="217170" h="158750">
                  <a:moveTo>
                    <a:pt x="0" y="79248"/>
                  </a:moveTo>
                  <a:lnTo>
                    <a:pt x="8536" y="48381"/>
                  </a:lnTo>
                  <a:lnTo>
                    <a:pt x="31813" y="23193"/>
                  </a:lnTo>
                  <a:lnTo>
                    <a:pt x="66329" y="6221"/>
                  </a:lnTo>
                  <a:lnTo>
                    <a:pt x="108584" y="0"/>
                  </a:lnTo>
                  <a:lnTo>
                    <a:pt x="150840" y="6221"/>
                  </a:lnTo>
                  <a:lnTo>
                    <a:pt x="185356" y="23193"/>
                  </a:lnTo>
                  <a:lnTo>
                    <a:pt x="208633" y="48381"/>
                  </a:lnTo>
                  <a:lnTo>
                    <a:pt x="217169" y="79248"/>
                  </a:lnTo>
                  <a:lnTo>
                    <a:pt x="208633" y="110093"/>
                  </a:lnTo>
                  <a:lnTo>
                    <a:pt x="185356" y="135283"/>
                  </a:lnTo>
                  <a:lnTo>
                    <a:pt x="150840" y="152267"/>
                  </a:lnTo>
                  <a:lnTo>
                    <a:pt x="108584" y="158496"/>
                  </a:lnTo>
                  <a:lnTo>
                    <a:pt x="66329" y="152267"/>
                  </a:lnTo>
                  <a:lnTo>
                    <a:pt x="31813" y="135283"/>
                  </a:lnTo>
                  <a:lnTo>
                    <a:pt x="8536" y="110093"/>
                  </a:lnTo>
                  <a:lnTo>
                    <a:pt x="0" y="79248"/>
                  </a:lnTo>
                  <a:close/>
                </a:path>
              </a:pathLst>
            </a:custGeom>
            <a:ln w="9905">
              <a:solidFill>
                <a:srgbClr val="497DBA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object 249">
              <a:extLst>
                <a:ext uri="{FF2B5EF4-FFF2-40B4-BE49-F238E27FC236}">
                  <a16:creationId xmlns:a16="http://schemas.microsoft.com/office/drawing/2014/main" id="{54FBF015-763A-41A3-A6BC-67EF62C42A9C}"/>
                </a:ext>
              </a:extLst>
            </p:cNvPr>
            <p:cNvSpPr/>
            <p:nvPr/>
          </p:nvSpPr>
          <p:spPr>
            <a:xfrm>
              <a:off x="1250706" y="4749407"/>
              <a:ext cx="291728" cy="322257"/>
            </a:xfrm>
            <a:custGeom>
              <a:avLst/>
              <a:gdLst/>
              <a:ahLst/>
              <a:cxnLst/>
              <a:rect l="l" t="t" r="r" b="b"/>
              <a:pathLst>
                <a:path w="217170" h="158750">
                  <a:moveTo>
                    <a:pt x="0" y="79248"/>
                  </a:moveTo>
                  <a:lnTo>
                    <a:pt x="8536" y="48381"/>
                  </a:lnTo>
                  <a:lnTo>
                    <a:pt x="31813" y="23193"/>
                  </a:lnTo>
                  <a:lnTo>
                    <a:pt x="66329" y="6221"/>
                  </a:lnTo>
                  <a:lnTo>
                    <a:pt x="108584" y="0"/>
                  </a:lnTo>
                  <a:lnTo>
                    <a:pt x="150840" y="6221"/>
                  </a:lnTo>
                  <a:lnTo>
                    <a:pt x="185356" y="23193"/>
                  </a:lnTo>
                  <a:lnTo>
                    <a:pt x="208633" y="48381"/>
                  </a:lnTo>
                  <a:lnTo>
                    <a:pt x="217169" y="79248"/>
                  </a:lnTo>
                  <a:lnTo>
                    <a:pt x="208633" y="110093"/>
                  </a:lnTo>
                  <a:lnTo>
                    <a:pt x="185356" y="135283"/>
                  </a:lnTo>
                  <a:lnTo>
                    <a:pt x="150840" y="152267"/>
                  </a:lnTo>
                  <a:lnTo>
                    <a:pt x="108584" y="158496"/>
                  </a:lnTo>
                  <a:lnTo>
                    <a:pt x="66329" y="152267"/>
                  </a:lnTo>
                  <a:lnTo>
                    <a:pt x="31813" y="135283"/>
                  </a:lnTo>
                  <a:lnTo>
                    <a:pt x="8536" y="110093"/>
                  </a:lnTo>
                  <a:lnTo>
                    <a:pt x="0" y="79248"/>
                  </a:lnTo>
                  <a:close/>
                </a:path>
              </a:pathLst>
            </a:custGeom>
            <a:ln w="9905">
              <a:solidFill>
                <a:srgbClr val="497DBA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object 33">
              <a:extLst>
                <a:ext uri="{FF2B5EF4-FFF2-40B4-BE49-F238E27FC236}">
                  <a16:creationId xmlns:a16="http://schemas.microsoft.com/office/drawing/2014/main" id="{576B1F0E-A692-4D6E-BA5D-96138888ED6E}"/>
                </a:ext>
              </a:extLst>
            </p:cNvPr>
            <p:cNvSpPr/>
            <p:nvPr/>
          </p:nvSpPr>
          <p:spPr>
            <a:xfrm>
              <a:off x="287453" y="4225286"/>
              <a:ext cx="222236" cy="1593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object 34">
              <a:extLst>
                <a:ext uri="{FF2B5EF4-FFF2-40B4-BE49-F238E27FC236}">
                  <a16:creationId xmlns:a16="http://schemas.microsoft.com/office/drawing/2014/main" id="{38EEFADB-B87C-4993-9026-BC7CE97DE92A}"/>
                </a:ext>
              </a:extLst>
            </p:cNvPr>
            <p:cNvSpPr/>
            <p:nvPr/>
          </p:nvSpPr>
          <p:spPr>
            <a:xfrm>
              <a:off x="298462" y="4517671"/>
              <a:ext cx="158249" cy="2272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文本框 33">
              <a:extLst>
                <a:ext uri="{FF2B5EF4-FFF2-40B4-BE49-F238E27FC236}">
                  <a16:creationId xmlns:a16="http://schemas.microsoft.com/office/drawing/2014/main" id="{6E4F6CBD-EE1D-445B-B411-E4E2BBC19052}"/>
                </a:ext>
              </a:extLst>
            </p:cNvPr>
            <p:cNvSpPr txBox="1"/>
            <p:nvPr/>
          </p:nvSpPr>
          <p:spPr>
            <a:xfrm>
              <a:off x="5600490" y="4843737"/>
              <a:ext cx="999030" cy="2123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边缘云</a:t>
              </a:r>
              <a:r>
                <a:rPr lang="en-US" altLang="zh-CN" sz="105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VPC</a:t>
              </a:r>
              <a:endPara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object 46">
              <a:extLst>
                <a:ext uri="{FF2B5EF4-FFF2-40B4-BE49-F238E27FC236}">
                  <a16:creationId xmlns:a16="http://schemas.microsoft.com/office/drawing/2014/main" id="{0D913B5A-EE62-4D60-AA60-4C42C8DC9B1C}"/>
                </a:ext>
              </a:extLst>
            </p:cNvPr>
            <p:cNvSpPr/>
            <p:nvPr/>
          </p:nvSpPr>
          <p:spPr>
            <a:xfrm>
              <a:off x="228282" y="4836308"/>
              <a:ext cx="281407" cy="28242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object 84">
              <a:extLst>
                <a:ext uri="{FF2B5EF4-FFF2-40B4-BE49-F238E27FC236}">
                  <a16:creationId xmlns:a16="http://schemas.microsoft.com/office/drawing/2014/main" id="{D1E2495B-83F3-4285-9964-EC73E912D077}"/>
                </a:ext>
              </a:extLst>
            </p:cNvPr>
            <p:cNvSpPr/>
            <p:nvPr/>
          </p:nvSpPr>
          <p:spPr>
            <a:xfrm>
              <a:off x="176679" y="5208352"/>
              <a:ext cx="443784" cy="1955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7E4A12B-D4D4-456D-A6BA-8E47FE621695}"/>
                </a:ext>
              </a:extLst>
            </p:cNvPr>
            <p:cNvSpPr/>
            <p:nvPr/>
          </p:nvSpPr>
          <p:spPr>
            <a:xfrm>
              <a:off x="474599" y="1815599"/>
              <a:ext cx="4940797" cy="536794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移动边缘云服务平台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9FF2C372-2C15-474E-B961-1A1B7BEE97A4}"/>
                </a:ext>
              </a:extLst>
            </p:cNvPr>
            <p:cNvSpPr/>
            <p:nvPr/>
          </p:nvSpPr>
          <p:spPr>
            <a:xfrm>
              <a:off x="474599" y="2548825"/>
              <a:ext cx="4941485" cy="299627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移动云云网业务开通</a:t>
              </a:r>
              <a:endPara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Helvetica Light"/>
              </a:endParaRPr>
            </a:p>
          </p:txBody>
        </p:sp>
        <p:sp>
          <p:nvSpPr>
            <p:cNvPr id="76" name="文本框 84">
              <a:extLst>
                <a:ext uri="{FF2B5EF4-FFF2-40B4-BE49-F238E27FC236}">
                  <a16:creationId xmlns:a16="http://schemas.microsoft.com/office/drawing/2014/main" id="{23039944-FC83-4C22-BF46-B1FB7B6857A9}"/>
                </a:ext>
              </a:extLst>
            </p:cNvPr>
            <p:cNvSpPr txBox="1"/>
            <p:nvPr/>
          </p:nvSpPr>
          <p:spPr>
            <a:xfrm>
              <a:off x="5426405" y="3196055"/>
              <a:ext cx="1274933" cy="801117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lnSpc>
                  <a:spcPct val="160000"/>
                </a:lnSpc>
                <a:buFont typeface="Arial" panose="020B0604020202090204" pitchFamily="34" charset="0"/>
                <a:buNone/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dirty="0"/>
                <a:t>入云编排器</a:t>
              </a: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46E4F9A-3B91-42FF-A883-33E955707D22}"/>
                </a:ext>
              </a:extLst>
            </p:cNvPr>
            <p:cNvSpPr/>
            <p:nvPr/>
          </p:nvSpPr>
          <p:spPr>
            <a:xfrm>
              <a:off x="1030534" y="3196055"/>
              <a:ext cx="889632" cy="801117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Helvetica Light"/>
                </a:rPr>
                <a:t>切片编排</a:t>
              </a:r>
            </a:p>
          </p:txBody>
        </p:sp>
        <p:sp>
          <p:nvSpPr>
            <p:cNvPr id="78" name="文本框 92">
              <a:extLst>
                <a:ext uri="{FF2B5EF4-FFF2-40B4-BE49-F238E27FC236}">
                  <a16:creationId xmlns:a16="http://schemas.microsoft.com/office/drawing/2014/main" id="{D721421D-27B7-4019-846D-6BCA24C28479}"/>
                </a:ext>
              </a:extLst>
            </p:cNvPr>
            <p:cNvSpPr txBox="1"/>
            <p:nvPr/>
          </p:nvSpPr>
          <p:spPr>
            <a:xfrm>
              <a:off x="1469002" y="4128047"/>
              <a:ext cx="1098796" cy="30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、切片开通</a:t>
              </a:r>
            </a:p>
          </p:txBody>
        </p:sp>
        <p:cxnSp>
          <p:nvCxnSpPr>
            <p:cNvPr id="79" name="直接箭头连接符 78">
              <a:extLst>
                <a:ext uri="{FF2B5EF4-FFF2-40B4-BE49-F238E27FC236}">
                  <a16:creationId xmlns:a16="http://schemas.microsoft.com/office/drawing/2014/main" id="{FA9EF34F-832A-4D11-BB8C-7FC78AB0129E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>
              <a:off x="2945342" y="2848451"/>
              <a:ext cx="6880" cy="347603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直接箭头连接符 81">
              <a:extLst>
                <a:ext uri="{FF2B5EF4-FFF2-40B4-BE49-F238E27FC236}">
                  <a16:creationId xmlns:a16="http://schemas.microsoft.com/office/drawing/2014/main" id="{C5318ABC-9E52-4F02-9E47-99B3D9C942DE}"/>
                </a:ext>
              </a:extLst>
            </p:cNvPr>
            <p:cNvCxnSpPr>
              <a:cxnSpLocks/>
            </p:cNvCxnSpPr>
            <p:nvPr/>
          </p:nvCxnSpPr>
          <p:spPr>
            <a:xfrm>
              <a:off x="3768923" y="3997172"/>
              <a:ext cx="0" cy="928753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58E2AD4C-1C0F-4427-9E2C-CFAA2C66F2DB}"/>
                </a:ext>
              </a:extLst>
            </p:cNvPr>
            <p:cNvCxnSpPr>
              <a:cxnSpLocks/>
              <a:stCxn id="69" idx="2"/>
              <a:endCxn id="72" idx="0"/>
            </p:cNvCxnSpPr>
            <p:nvPr/>
          </p:nvCxnSpPr>
          <p:spPr>
            <a:xfrm>
              <a:off x="2945342" y="2352393"/>
              <a:ext cx="0" cy="196432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连接符: 肘形 133">
              <a:extLst>
                <a:ext uri="{FF2B5EF4-FFF2-40B4-BE49-F238E27FC236}">
                  <a16:creationId xmlns:a16="http://schemas.microsoft.com/office/drawing/2014/main" id="{1E6F5428-7066-471B-A19B-062889144012}"/>
                </a:ext>
              </a:extLst>
            </p:cNvPr>
            <p:cNvCxnSpPr>
              <a:cxnSpLocks/>
              <a:stCxn id="72" idx="3"/>
              <a:endCxn id="76" idx="0"/>
            </p:cNvCxnSpPr>
            <p:nvPr/>
          </p:nvCxnSpPr>
          <p:spPr>
            <a:xfrm>
              <a:off x="5416085" y="2699091"/>
              <a:ext cx="648131" cy="496964"/>
            </a:xfrm>
            <a:prstGeom prst="bentConnector2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5" name="流程图: 磁盘 84">
              <a:extLst>
                <a:ext uri="{FF2B5EF4-FFF2-40B4-BE49-F238E27FC236}">
                  <a16:creationId xmlns:a16="http://schemas.microsoft.com/office/drawing/2014/main" id="{CD5BCA50-F923-422D-97F0-C0DD85914865}"/>
                </a:ext>
              </a:extLst>
            </p:cNvPr>
            <p:cNvSpPr/>
            <p:nvPr/>
          </p:nvSpPr>
          <p:spPr>
            <a:xfrm>
              <a:off x="5103490" y="4723156"/>
              <a:ext cx="442408" cy="458945"/>
            </a:xfrm>
            <a:prstGeom prst="flowChartMagneticDisk">
              <a:avLst/>
            </a:prstGeom>
            <a:solidFill>
              <a:srgbClr val="FFC000"/>
            </a:solidFill>
            <a:ln w="9525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5998" rIns="0" bIns="35998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55841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GW</a:t>
              </a:r>
            </a:p>
          </p:txBody>
        </p:sp>
        <p:sp>
          <p:nvSpPr>
            <p:cNvPr id="86" name="文本框 3">
              <a:extLst>
                <a:ext uri="{FF2B5EF4-FFF2-40B4-BE49-F238E27FC236}">
                  <a16:creationId xmlns:a16="http://schemas.microsoft.com/office/drawing/2014/main" id="{35F5C38B-A3C3-4F59-BC22-7B294327ECDB}"/>
                </a:ext>
              </a:extLst>
            </p:cNvPr>
            <p:cNvSpPr txBox="1"/>
            <p:nvPr/>
          </p:nvSpPr>
          <p:spPr>
            <a:xfrm>
              <a:off x="3042355" y="5457290"/>
              <a:ext cx="2293917" cy="27096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>
              <a:defPPr>
                <a:defRPr lang="zh-CN"/>
              </a:defPPr>
              <a:lvl1pPr>
                <a:defRPr sz="1100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</a:rPr>
                <a:t>UPF-</a:t>
              </a:r>
              <a:r>
                <a:rPr lang="zh-CN" altLang="en-US" dirty="0">
                  <a:solidFill>
                    <a:schemeClr val="bg1"/>
                  </a:solidFill>
                </a:rPr>
                <a:t>边缘云内段数据专线</a:t>
              </a:r>
            </a:p>
          </p:txBody>
        </p: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4974404B-0325-4CFF-A4D5-D25A49611289}"/>
                </a:ext>
              </a:extLst>
            </p:cNvPr>
            <p:cNvCxnSpPr>
              <a:cxnSpLocks/>
            </p:cNvCxnSpPr>
            <p:nvPr/>
          </p:nvCxnSpPr>
          <p:spPr>
            <a:xfrm>
              <a:off x="1576147" y="2848451"/>
              <a:ext cx="0" cy="346523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E0E966D4-028F-45F9-94B8-9B5C6BC62F69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1475694" y="3997172"/>
              <a:ext cx="0" cy="504206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8AFF78FC-968F-40D4-8EA8-99F812034842}"/>
                </a:ext>
              </a:extLst>
            </p:cNvPr>
            <p:cNvCxnSpPr>
              <a:cxnSpLocks/>
            </p:cNvCxnSpPr>
            <p:nvPr/>
          </p:nvCxnSpPr>
          <p:spPr>
            <a:xfrm>
              <a:off x="6063528" y="4006224"/>
              <a:ext cx="688" cy="541320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95" name="文本框 147">
              <a:extLst>
                <a:ext uri="{FF2B5EF4-FFF2-40B4-BE49-F238E27FC236}">
                  <a16:creationId xmlns:a16="http://schemas.microsoft.com/office/drawing/2014/main" id="{7F09F2EE-1444-4C0A-802E-BA7A5F4AF779}"/>
                </a:ext>
              </a:extLst>
            </p:cNvPr>
            <p:cNvSpPr txBox="1"/>
            <p:nvPr/>
          </p:nvSpPr>
          <p:spPr>
            <a:xfrm>
              <a:off x="3141433" y="4136886"/>
              <a:ext cx="1688444" cy="30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UPF-</a:t>
              </a:r>
              <a:r>
                <a:rPr lang="zh-CN" altLang="en-US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边缘云段开通</a:t>
              </a:r>
            </a:p>
          </p:txBody>
        </p:sp>
        <p:sp>
          <p:nvSpPr>
            <p:cNvPr id="94" name="object 257">
              <a:extLst>
                <a:ext uri="{FF2B5EF4-FFF2-40B4-BE49-F238E27FC236}">
                  <a16:creationId xmlns:a16="http://schemas.microsoft.com/office/drawing/2014/main" id="{A4659F7C-D805-4A60-B8C3-42AA01088075}"/>
                </a:ext>
              </a:extLst>
            </p:cNvPr>
            <p:cNvSpPr/>
            <p:nvPr/>
          </p:nvSpPr>
          <p:spPr>
            <a:xfrm>
              <a:off x="2288954" y="4659790"/>
              <a:ext cx="688037" cy="48338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0" tIns="0" rIns="0" bIns="0" rtlCol="0" anchor="ctr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5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UPF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2BFFC9E-B4DA-419A-97C1-4CE9545CC409}"/>
                </a:ext>
              </a:extLst>
            </p:cNvPr>
            <p:cNvCxnSpPr>
              <a:cxnSpLocks/>
              <a:endCxn id="85" idx="2"/>
            </p:cNvCxnSpPr>
            <p:nvPr/>
          </p:nvCxnSpPr>
          <p:spPr>
            <a:xfrm flipV="1">
              <a:off x="255578" y="4952628"/>
              <a:ext cx="4847912" cy="8881"/>
            </a:xfrm>
            <a:prstGeom prst="line">
              <a:avLst/>
            </a:prstGeom>
            <a:ln w="34925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82A349C0-14AD-48AB-848E-4F52AB79FB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39" y="5586524"/>
              <a:ext cx="7834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163">
              <a:extLst>
                <a:ext uri="{FF2B5EF4-FFF2-40B4-BE49-F238E27FC236}">
                  <a16:creationId xmlns:a16="http://schemas.microsoft.com/office/drawing/2014/main" id="{09B6AE5D-08E4-4E92-BA1F-EEC2894F6053}"/>
                </a:ext>
              </a:extLst>
            </p:cNvPr>
            <p:cNvSpPr txBox="1"/>
            <p:nvPr/>
          </p:nvSpPr>
          <p:spPr>
            <a:xfrm>
              <a:off x="1368767" y="5459779"/>
              <a:ext cx="1260578" cy="27096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/>
            <a:p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5G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切片</a:t>
              </a:r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67676F48-189D-4A98-AB1D-04D8BDDE3B16}"/>
                </a:ext>
              </a:extLst>
            </p:cNvPr>
            <p:cNvCxnSpPr>
              <a:cxnSpLocks/>
            </p:cNvCxnSpPr>
            <p:nvPr/>
          </p:nvCxnSpPr>
          <p:spPr>
            <a:xfrm>
              <a:off x="2037550" y="5597967"/>
              <a:ext cx="70324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83F09BF1-8407-468E-A319-CCADC30A47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6754" y="5597482"/>
              <a:ext cx="2208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454CF3DC-FE69-4FF4-BC09-63A632C925BD}"/>
                </a:ext>
              </a:extLst>
            </p:cNvPr>
            <p:cNvCxnSpPr>
              <a:cxnSpLocks/>
            </p:cNvCxnSpPr>
            <p:nvPr/>
          </p:nvCxnSpPr>
          <p:spPr>
            <a:xfrm>
              <a:off x="4829951" y="5597967"/>
              <a:ext cx="2240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183">
              <a:extLst>
                <a:ext uri="{FF2B5EF4-FFF2-40B4-BE49-F238E27FC236}">
                  <a16:creationId xmlns:a16="http://schemas.microsoft.com/office/drawing/2014/main" id="{BDDB87C8-FF7C-460A-AE7C-733D82DA3E04}"/>
                </a:ext>
              </a:extLst>
            </p:cNvPr>
            <p:cNvSpPr txBox="1"/>
            <p:nvPr/>
          </p:nvSpPr>
          <p:spPr>
            <a:xfrm>
              <a:off x="5406466" y="5462520"/>
              <a:ext cx="1260578" cy="270965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>
              <a:defPPr>
                <a:defRPr lang="zh-CN"/>
              </a:defPPr>
              <a:lvl1pPr>
                <a:defRPr sz="1100" b="1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边缘云内网络</a:t>
              </a:r>
            </a:p>
          </p:txBody>
        </p: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88AEFEBD-CE80-4F34-B14C-66B808A95027}"/>
                </a:ext>
              </a:extLst>
            </p:cNvPr>
            <p:cNvCxnSpPr>
              <a:cxnSpLocks/>
            </p:cNvCxnSpPr>
            <p:nvPr/>
          </p:nvCxnSpPr>
          <p:spPr>
            <a:xfrm>
              <a:off x="6430511" y="5594690"/>
              <a:ext cx="2645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21093753-095A-46F4-8209-B853CEC02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8617" y="5590047"/>
              <a:ext cx="2208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769458" y="5387399"/>
              <a:ext cx="0" cy="437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398571" y="5403879"/>
              <a:ext cx="0" cy="437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5082558" y="5407541"/>
              <a:ext cx="0" cy="437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6708704" y="5407541"/>
              <a:ext cx="0" cy="4370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5" name="图片 114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25" y="3915049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116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8003584" y="4042043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rPr>
              <a:t>UPF</a:t>
            </a:r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rPr>
              <a:t>到边缘云段开通</a:t>
            </a:r>
          </a:p>
        </p:txBody>
      </p:sp>
      <p:sp>
        <p:nvSpPr>
          <p:cNvPr id="117" name="文本框 51">
            <a:extLst>
              <a:ext uri="{FF2B5EF4-FFF2-40B4-BE49-F238E27FC236}">
                <a16:creationId xmlns:a16="http://schemas.microsoft.com/office/drawing/2014/main" id="{9B74FBF6-CACD-164C-98A3-3A63637C7F12}"/>
              </a:ext>
            </a:extLst>
          </p:cNvPr>
          <p:cNvSpPr txBox="1"/>
          <p:nvPr/>
        </p:nvSpPr>
        <p:spPr>
          <a:xfrm>
            <a:off x="7141839" y="4358699"/>
            <a:ext cx="464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itchFamily="34" charset="0"/>
              <a:buChar char="•"/>
              <a:defRPr sz="1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sz="1200" dirty="0">
                <a:sym typeface="+mn-ea"/>
              </a:rPr>
              <a:t>移动边缘云 </a:t>
            </a:r>
            <a:r>
              <a:rPr lang="en-US" altLang="zh-CN" sz="1200" dirty="0"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sym typeface="Wingdings" panose="05000000000000000000" pitchFamily="2" charset="2"/>
              </a:rPr>
              <a:t>集团一级业务编排</a:t>
            </a:r>
            <a:r>
              <a:rPr lang="en-US" altLang="zh-CN" sz="1200" dirty="0">
                <a:sym typeface="Wingdings" panose="05000000000000000000" pitchFamily="2" charset="2"/>
              </a:rPr>
              <a:t>  </a:t>
            </a:r>
            <a:r>
              <a:rPr lang="zh-CN" altLang="en-US" sz="1200" dirty="0">
                <a:sym typeface="Wingdings" panose="05000000000000000000" pitchFamily="2" charset="2"/>
              </a:rPr>
              <a:t>省二级业务编排</a:t>
            </a:r>
            <a:endParaRPr lang="en-US" altLang="zh-CN" sz="1200" dirty="0">
              <a:sym typeface="Wingdings" panose="05000000000000000000" pitchFamily="2" charset="2"/>
            </a:endParaRPr>
          </a:p>
          <a:p>
            <a:r>
              <a:rPr lang="zh-CN" altLang="en-US" sz="1200" dirty="0">
                <a:sym typeface="Wingdings" panose="05000000000000000000" pitchFamily="2" charset="2"/>
              </a:rPr>
              <a:t>实现</a:t>
            </a:r>
            <a:r>
              <a:rPr lang="en-US" altLang="zh-CN" sz="1200" dirty="0">
                <a:sym typeface="Wingdings" panose="05000000000000000000" pitchFamily="2" charset="2"/>
              </a:rPr>
              <a:t>UPF</a:t>
            </a:r>
            <a:r>
              <a:rPr lang="zh-CN" altLang="en-US" sz="1200" dirty="0">
                <a:sym typeface="Wingdings" panose="05000000000000000000" pitchFamily="2" charset="2"/>
              </a:rPr>
              <a:t>到边缘云的</a:t>
            </a:r>
            <a:r>
              <a:rPr lang="zh-CN" altLang="en-US" sz="1200" dirty="0">
                <a:sym typeface="+mn-ea"/>
              </a:rPr>
              <a:t>云端互联开通</a:t>
            </a:r>
            <a:r>
              <a:rPr lang="zh-CN" altLang="en-US" sz="1200" dirty="0">
                <a:sym typeface="Wingdings" panose="05000000000000000000" pitchFamily="2" charset="2"/>
              </a:rPr>
              <a:t>，效率相较工单开通提升</a:t>
            </a:r>
            <a:r>
              <a:rPr lang="en-US" altLang="zh-CN" sz="1200" dirty="0">
                <a:sym typeface="Wingdings" panose="05000000000000000000" pitchFamily="2" charset="2"/>
              </a:rPr>
              <a:t>60%</a:t>
            </a:r>
          </a:p>
        </p:txBody>
      </p:sp>
      <p:pic>
        <p:nvPicPr>
          <p:cNvPr id="121" name="图片 120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25" y="5387082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122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8003584" y="5486780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rPr>
              <a:t>边缘云内网段开通</a:t>
            </a:r>
          </a:p>
        </p:txBody>
      </p:sp>
      <p:sp>
        <p:nvSpPr>
          <p:cNvPr id="108" name="矩形 107"/>
          <p:cNvSpPr/>
          <p:nvPr/>
        </p:nvSpPr>
        <p:spPr>
          <a:xfrm>
            <a:off x="7202425" y="5810743"/>
            <a:ext cx="458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移动边缘云 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边缘云内入云编排 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实现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5G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入云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目标：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UPF 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 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FW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  </a:t>
            </a:r>
            <a:r>
              <a:rPr lang="en-US" altLang="zh-CN" sz="12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vGW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 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边缘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VPC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内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880796" y="1562251"/>
            <a:ext cx="488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打造</a:t>
            </a:r>
            <a:r>
              <a:rPr lang="en-US" altLang="zh-CN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5G</a:t>
            </a:r>
            <a:r>
              <a:rPr lang="zh-CN" altLang="en-US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接入边缘云能力，支持在线端到云拉通</a:t>
            </a:r>
            <a:endParaRPr lang="zh-CN" altLang="en-US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rgbClr val="00FDFF"/>
                  </a:gs>
                </a:gsLst>
                <a:lin ang="5160000" scaled="0"/>
              </a:gradFill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456711" y="7083514"/>
            <a:ext cx="6587272" cy="1103391"/>
            <a:chOff x="-259674" y="5348384"/>
            <a:chExt cx="7690303" cy="1488441"/>
          </a:xfrm>
        </p:grpSpPr>
        <p:sp>
          <p:nvSpPr>
            <p:cNvPr id="126" name="object 12">
              <a:extLst>
                <a:ext uri="{FF2B5EF4-FFF2-40B4-BE49-F238E27FC236}">
                  <a16:creationId xmlns:a16="http://schemas.microsoft.com/office/drawing/2014/main" id="{51D1CBE6-01CA-4F68-91C1-F629EC9A4272}"/>
                </a:ext>
              </a:extLst>
            </p:cNvPr>
            <p:cNvSpPr/>
            <p:nvPr/>
          </p:nvSpPr>
          <p:spPr>
            <a:xfrm>
              <a:off x="5557220" y="5348385"/>
              <a:ext cx="1873409" cy="922301"/>
            </a:xfrm>
            <a:custGeom>
              <a:avLst/>
              <a:gdLst/>
              <a:ahLst/>
              <a:cxnLst/>
              <a:rect l="l" t="t" r="r" b="b"/>
              <a:pathLst>
                <a:path w="5712459" h="1355725">
                  <a:moveTo>
                    <a:pt x="519801" y="446251"/>
                  </a:moveTo>
                  <a:lnTo>
                    <a:pt x="512885" y="422698"/>
                  </a:lnTo>
                  <a:lnTo>
                    <a:pt x="511893" y="399416"/>
                  </a:lnTo>
                  <a:lnTo>
                    <a:pt x="516629" y="376487"/>
                  </a:lnTo>
                  <a:lnTo>
                    <a:pt x="542500" y="332024"/>
                  </a:lnTo>
                  <a:lnTo>
                    <a:pt x="588929" y="289980"/>
                  </a:lnTo>
                  <a:lnTo>
                    <a:pt x="654343" y="251020"/>
                  </a:lnTo>
                  <a:lnTo>
                    <a:pt x="693680" y="232907"/>
                  </a:lnTo>
                  <a:lnTo>
                    <a:pt x="737174" y="215815"/>
                  </a:lnTo>
                  <a:lnTo>
                    <a:pt x="784630" y="199829"/>
                  </a:lnTo>
                  <a:lnTo>
                    <a:pt x="835850" y="185032"/>
                  </a:lnTo>
                  <a:lnTo>
                    <a:pt x="890639" y="171508"/>
                  </a:lnTo>
                  <a:lnTo>
                    <a:pt x="948801" y="159340"/>
                  </a:lnTo>
                  <a:lnTo>
                    <a:pt x="1010139" y="148612"/>
                  </a:lnTo>
                  <a:lnTo>
                    <a:pt x="1074457" y="139407"/>
                  </a:lnTo>
                  <a:lnTo>
                    <a:pt x="1141558" y="131808"/>
                  </a:lnTo>
                  <a:lnTo>
                    <a:pt x="1211246" y="125900"/>
                  </a:lnTo>
                  <a:lnTo>
                    <a:pt x="1283325" y="121766"/>
                  </a:lnTo>
                  <a:lnTo>
                    <a:pt x="1337312" y="119945"/>
                  </a:lnTo>
                  <a:lnTo>
                    <a:pt x="1391317" y="119185"/>
                  </a:lnTo>
                  <a:lnTo>
                    <a:pt x="1445197" y="119479"/>
                  </a:lnTo>
                  <a:lnTo>
                    <a:pt x="1498805" y="120818"/>
                  </a:lnTo>
                  <a:lnTo>
                    <a:pt x="1551998" y="123193"/>
                  </a:lnTo>
                  <a:lnTo>
                    <a:pt x="1604631" y="126596"/>
                  </a:lnTo>
                  <a:lnTo>
                    <a:pt x="1656558" y="131017"/>
                  </a:lnTo>
                  <a:lnTo>
                    <a:pt x="1707635" y="136450"/>
                  </a:lnTo>
                  <a:lnTo>
                    <a:pt x="1757717" y="142884"/>
                  </a:lnTo>
                  <a:lnTo>
                    <a:pt x="1806660" y="150311"/>
                  </a:lnTo>
                  <a:lnTo>
                    <a:pt x="1854317" y="158723"/>
                  </a:lnTo>
                  <a:lnTo>
                    <a:pt x="1883481" y="142557"/>
                  </a:lnTo>
                  <a:lnTo>
                    <a:pt x="1951806" y="113432"/>
                  </a:lnTo>
                  <a:lnTo>
                    <a:pt x="1990476" y="100519"/>
                  </a:lnTo>
                  <a:lnTo>
                    <a:pt x="2031825" y="88740"/>
                  </a:lnTo>
                  <a:lnTo>
                    <a:pt x="2075608" y="78118"/>
                  </a:lnTo>
                  <a:lnTo>
                    <a:pt x="2121578" y="68676"/>
                  </a:lnTo>
                  <a:lnTo>
                    <a:pt x="2169490" y="60439"/>
                  </a:lnTo>
                  <a:lnTo>
                    <a:pt x="2219101" y="53432"/>
                  </a:lnTo>
                  <a:lnTo>
                    <a:pt x="2270163" y="47677"/>
                  </a:lnTo>
                  <a:lnTo>
                    <a:pt x="2322432" y="43200"/>
                  </a:lnTo>
                  <a:lnTo>
                    <a:pt x="2375662" y="40025"/>
                  </a:lnTo>
                  <a:lnTo>
                    <a:pt x="2429609" y="38175"/>
                  </a:lnTo>
                  <a:lnTo>
                    <a:pt x="2484027" y="37674"/>
                  </a:lnTo>
                  <a:lnTo>
                    <a:pt x="2538670" y="38547"/>
                  </a:lnTo>
                  <a:lnTo>
                    <a:pt x="2593295" y="40818"/>
                  </a:lnTo>
                  <a:lnTo>
                    <a:pt x="2647654" y="44511"/>
                  </a:lnTo>
                  <a:lnTo>
                    <a:pt x="2701503" y="49650"/>
                  </a:lnTo>
                  <a:lnTo>
                    <a:pt x="2754597" y="56259"/>
                  </a:lnTo>
                  <a:lnTo>
                    <a:pt x="2806690" y="64362"/>
                  </a:lnTo>
                  <a:lnTo>
                    <a:pt x="2850789" y="72595"/>
                  </a:lnTo>
                  <a:lnTo>
                    <a:pt x="2892875" y="81840"/>
                  </a:lnTo>
                  <a:lnTo>
                    <a:pt x="2932795" y="92062"/>
                  </a:lnTo>
                  <a:lnTo>
                    <a:pt x="2970393" y="103224"/>
                  </a:lnTo>
                  <a:lnTo>
                    <a:pt x="2999366" y="86585"/>
                  </a:lnTo>
                  <a:lnTo>
                    <a:pt x="3070107" y="57323"/>
                  </a:lnTo>
                  <a:lnTo>
                    <a:pt x="3111097" y="44784"/>
                  </a:lnTo>
                  <a:lnTo>
                    <a:pt x="3155315" y="33697"/>
                  </a:lnTo>
                  <a:lnTo>
                    <a:pt x="3202373" y="24103"/>
                  </a:lnTo>
                  <a:lnTo>
                    <a:pt x="3251881" y="16043"/>
                  </a:lnTo>
                  <a:lnTo>
                    <a:pt x="3303451" y="9562"/>
                  </a:lnTo>
                  <a:lnTo>
                    <a:pt x="3356693" y="4699"/>
                  </a:lnTo>
                  <a:lnTo>
                    <a:pt x="3411220" y="1498"/>
                  </a:lnTo>
                  <a:lnTo>
                    <a:pt x="3466641" y="0"/>
                  </a:lnTo>
                  <a:lnTo>
                    <a:pt x="3522569" y="247"/>
                  </a:lnTo>
                  <a:lnTo>
                    <a:pt x="3578615" y="2282"/>
                  </a:lnTo>
                  <a:lnTo>
                    <a:pt x="3634389" y="6146"/>
                  </a:lnTo>
                  <a:lnTo>
                    <a:pt x="3689504" y="11882"/>
                  </a:lnTo>
                  <a:lnTo>
                    <a:pt x="3743569" y="19531"/>
                  </a:lnTo>
                  <a:lnTo>
                    <a:pt x="3800735" y="30106"/>
                  </a:lnTo>
                  <a:lnTo>
                    <a:pt x="3853615" y="42693"/>
                  </a:lnTo>
                  <a:lnTo>
                    <a:pt x="3901732" y="57161"/>
                  </a:lnTo>
                  <a:lnTo>
                    <a:pt x="3944610" y="73379"/>
                  </a:lnTo>
                  <a:lnTo>
                    <a:pt x="3984368" y="59567"/>
                  </a:lnTo>
                  <a:lnTo>
                    <a:pt x="4027059" y="47177"/>
                  </a:lnTo>
                  <a:lnTo>
                    <a:pt x="4072365" y="36217"/>
                  </a:lnTo>
                  <a:lnTo>
                    <a:pt x="4119966" y="26696"/>
                  </a:lnTo>
                  <a:lnTo>
                    <a:pt x="4169544" y="18623"/>
                  </a:lnTo>
                  <a:lnTo>
                    <a:pt x="4220779" y="12005"/>
                  </a:lnTo>
                  <a:lnTo>
                    <a:pt x="4273352" y="6852"/>
                  </a:lnTo>
                  <a:lnTo>
                    <a:pt x="4326944" y="3172"/>
                  </a:lnTo>
                  <a:lnTo>
                    <a:pt x="4381236" y="973"/>
                  </a:lnTo>
                  <a:lnTo>
                    <a:pt x="4435909" y="264"/>
                  </a:lnTo>
                  <a:lnTo>
                    <a:pt x="4490645" y="1054"/>
                  </a:lnTo>
                  <a:lnTo>
                    <a:pt x="4545123" y="3350"/>
                  </a:lnTo>
                  <a:lnTo>
                    <a:pt x="4599024" y="7162"/>
                  </a:lnTo>
                  <a:lnTo>
                    <a:pt x="4652031" y="12498"/>
                  </a:lnTo>
                  <a:lnTo>
                    <a:pt x="4703823" y="19366"/>
                  </a:lnTo>
                  <a:lnTo>
                    <a:pt x="4754082" y="27775"/>
                  </a:lnTo>
                  <a:lnTo>
                    <a:pt x="4802488" y="37733"/>
                  </a:lnTo>
                  <a:lnTo>
                    <a:pt x="4848723" y="49249"/>
                  </a:lnTo>
                  <a:lnTo>
                    <a:pt x="4912304" y="69262"/>
                  </a:lnTo>
                  <a:lnTo>
                    <a:pt x="4966376" y="91732"/>
                  </a:lnTo>
                  <a:lnTo>
                    <a:pt x="5010298" y="116311"/>
                  </a:lnTo>
                  <a:lnTo>
                    <a:pt x="5043429" y="142652"/>
                  </a:lnTo>
                  <a:lnTo>
                    <a:pt x="5065131" y="170407"/>
                  </a:lnTo>
                  <a:lnTo>
                    <a:pt x="5133674" y="177679"/>
                  </a:lnTo>
                  <a:lnTo>
                    <a:pt x="5198358" y="186972"/>
                  </a:lnTo>
                  <a:lnTo>
                    <a:pt x="5258935" y="198144"/>
                  </a:lnTo>
                  <a:lnTo>
                    <a:pt x="5315156" y="211055"/>
                  </a:lnTo>
                  <a:lnTo>
                    <a:pt x="5366774" y="225565"/>
                  </a:lnTo>
                  <a:lnTo>
                    <a:pt x="5413538" y="241532"/>
                  </a:lnTo>
                  <a:lnTo>
                    <a:pt x="5455203" y="258817"/>
                  </a:lnTo>
                  <a:lnTo>
                    <a:pt x="5491518" y="277278"/>
                  </a:lnTo>
                  <a:lnTo>
                    <a:pt x="5547107" y="317166"/>
                  </a:lnTo>
                  <a:lnTo>
                    <a:pt x="5578320" y="360074"/>
                  </a:lnTo>
                  <a:lnTo>
                    <a:pt x="5584165" y="382307"/>
                  </a:lnTo>
                  <a:lnTo>
                    <a:pt x="5583170" y="404874"/>
                  </a:lnTo>
                  <a:lnTo>
                    <a:pt x="5559669" y="450442"/>
                  </a:lnTo>
                  <a:lnTo>
                    <a:pt x="5527411" y="480414"/>
                  </a:lnTo>
                  <a:lnTo>
                    <a:pt x="5574117" y="502001"/>
                  </a:lnTo>
                  <a:lnTo>
                    <a:pt x="5613943" y="524462"/>
                  </a:lnTo>
                  <a:lnTo>
                    <a:pt x="5646946" y="547652"/>
                  </a:lnTo>
                  <a:lnTo>
                    <a:pt x="5692720" y="595649"/>
                  </a:lnTo>
                  <a:lnTo>
                    <a:pt x="5711902" y="644849"/>
                  </a:lnTo>
                  <a:lnTo>
                    <a:pt x="5711667" y="669543"/>
                  </a:lnTo>
                  <a:lnTo>
                    <a:pt x="5691832" y="718401"/>
                  </a:lnTo>
                  <a:lnTo>
                    <a:pt x="5646565" y="765600"/>
                  </a:lnTo>
                  <a:lnTo>
                    <a:pt x="5614540" y="788219"/>
                  </a:lnTo>
                  <a:lnTo>
                    <a:pt x="5576332" y="809995"/>
                  </a:lnTo>
                  <a:lnTo>
                    <a:pt x="5531997" y="830784"/>
                  </a:lnTo>
                  <a:lnTo>
                    <a:pt x="5481595" y="850443"/>
                  </a:lnTo>
                  <a:lnTo>
                    <a:pt x="5425183" y="868829"/>
                  </a:lnTo>
                  <a:lnTo>
                    <a:pt x="5362819" y="885798"/>
                  </a:lnTo>
                  <a:lnTo>
                    <a:pt x="5316085" y="896671"/>
                  </a:lnTo>
                  <a:lnTo>
                    <a:pt x="5267432" y="906511"/>
                  </a:lnTo>
                  <a:lnTo>
                    <a:pt x="5217026" y="915297"/>
                  </a:lnTo>
                  <a:lnTo>
                    <a:pt x="5165032" y="923009"/>
                  </a:lnTo>
                  <a:lnTo>
                    <a:pt x="5111616" y="929625"/>
                  </a:lnTo>
                  <a:lnTo>
                    <a:pt x="5056942" y="935126"/>
                  </a:lnTo>
                  <a:lnTo>
                    <a:pt x="5001175" y="939489"/>
                  </a:lnTo>
                  <a:lnTo>
                    <a:pt x="4944481" y="942694"/>
                  </a:lnTo>
                  <a:lnTo>
                    <a:pt x="4940814" y="965145"/>
                  </a:lnTo>
                  <a:lnTo>
                    <a:pt x="4915596" y="1008218"/>
                  </a:lnTo>
                  <a:lnTo>
                    <a:pt x="4868345" y="1048280"/>
                  </a:lnTo>
                  <a:lnTo>
                    <a:pt x="4801239" y="1084639"/>
                  </a:lnTo>
                  <a:lnTo>
                    <a:pt x="4760920" y="1101214"/>
                  </a:lnTo>
                  <a:lnTo>
                    <a:pt x="4716453" y="1116605"/>
                  </a:lnTo>
                  <a:lnTo>
                    <a:pt x="4668110" y="1130724"/>
                  </a:lnTo>
                  <a:lnTo>
                    <a:pt x="4616163" y="1143485"/>
                  </a:lnTo>
                  <a:lnTo>
                    <a:pt x="4560885" y="1154803"/>
                  </a:lnTo>
                  <a:lnTo>
                    <a:pt x="4502546" y="1164590"/>
                  </a:lnTo>
                  <a:lnTo>
                    <a:pt x="4441421" y="1172761"/>
                  </a:lnTo>
                  <a:lnTo>
                    <a:pt x="4377779" y="1179229"/>
                  </a:lnTo>
                  <a:lnTo>
                    <a:pt x="4311894" y="1183907"/>
                  </a:lnTo>
                  <a:lnTo>
                    <a:pt x="4244037" y="1186710"/>
                  </a:lnTo>
                  <a:lnTo>
                    <a:pt x="4174480" y="1187550"/>
                  </a:lnTo>
                  <a:lnTo>
                    <a:pt x="4121789" y="1186821"/>
                  </a:lnTo>
                  <a:lnTo>
                    <a:pt x="4069562" y="1184929"/>
                  </a:lnTo>
                  <a:lnTo>
                    <a:pt x="4017978" y="1181891"/>
                  </a:lnTo>
                  <a:lnTo>
                    <a:pt x="3967216" y="1177723"/>
                  </a:lnTo>
                  <a:lnTo>
                    <a:pt x="3917454" y="1172443"/>
                  </a:lnTo>
                  <a:lnTo>
                    <a:pt x="3868870" y="1166065"/>
                  </a:lnTo>
                  <a:lnTo>
                    <a:pt x="3821644" y="1158607"/>
                  </a:lnTo>
                  <a:lnTo>
                    <a:pt x="3775954" y="1150085"/>
                  </a:lnTo>
                  <a:lnTo>
                    <a:pt x="3755368" y="1169631"/>
                  </a:lnTo>
                  <a:lnTo>
                    <a:pt x="3702863" y="1206332"/>
                  </a:lnTo>
                  <a:lnTo>
                    <a:pt x="3636501" y="1239627"/>
                  </a:lnTo>
                  <a:lnTo>
                    <a:pt x="3598594" y="1254915"/>
                  </a:lnTo>
                  <a:lnTo>
                    <a:pt x="3557788" y="1269255"/>
                  </a:lnTo>
                  <a:lnTo>
                    <a:pt x="3514271" y="1282612"/>
                  </a:lnTo>
                  <a:lnTo>
                    <a:pt x="3468231" y="1294954"/>
                  </a:lnTo>
                  <a:lnTo>
                    <a:pt x="3419856" y="1306248"/>
                  </a:lnTo>
                  <a:lnTo>
                    <a:pt x="3369335" y="1316462"/>
                  </a:lnTo>
                  <a:lnTo>
                    <a:pt x="3316856" y="1325563"/>
                  </a:lnTo>
                  <a:lnTo>
                    <a:pt x="3262607" y="1333519"/>
                  </a:lnTo>
                  <a:lnTo>
                    <a:pt x="3206777" y="1340296"/>
                  </a:lnTo>
                  <a:lnTo>
                    <a:pt x="3149553" y="1345862"/>
                  </a:lnTo>
                  <a:lnTo>
                    <a:pt x="3091124" y="1350185"/>
                  </a:lnTo>
                  <a:lnTo>
                    <a:pt x="3031679" y="1353231"/>
                  </a:lnTo>
                  <a:lnTo>
                    <a:pt x="2971405" y="1354968"/>
                  </a:lnTo>
                  <a:lnTo>
                    <a:pt x="2910491" y="1355363"/>
                  </a:lnTo>
                  <a:lnTo>
                    <a:pt x="2849124" y="1354383"/>
                  </a:lnTo>
                  <a:lnTo>
                    <a:pt x="2787494" y="1351997"/>
                  </a:lnTo>
                  <a:lnTo>
                    <a:pt x="2725789" y="1348170"/>
                  </a:lnTo>
                  <a:lnTo>
                    <a:pt x="2664196" y="1342871"/>
                  </a:lnTo>
                  <a:lnTo>
                    <a:pt x="2605753" y="1336435"/>
                  </a:lnTo>
                  <a:lnTo>
                    <a:pt x="2549105" y="1328739"/>
                  </a:lnTo>
                  <a:lnTo>
                    <a:pt x="2494424" y="1319826"/>
                  </a:lnTo>
                  <a:lnTo>
                    <a:pt x="2441883" y="1309737"/>
                  </a:lnTo>
                  <a:lnTo>
                    <a:pt x="2391654" y="1298516"/>
                  </a:lnTo>
                  <a:lnTo>
                    <a:pt x="2343909" y="1286206"/>
                  </a:lnTo>
                  <a:lnTo>
                    <a:pt x="2298821" y="1272848"/>
                  </a:lnTo>
                  <a:lnTo>
                    <a:pt x="2256561" y="1258486"/>
                  </a:lnTo>
                  <a:lnTo>
                    <a:pt x="2217301" y="1243163"/>
                  </a:lnTo>
                  <a:lnTo>
                    <a:pt x="2181215" y="1226920"/>
                  </a:lnTo>
                  <a:lnTo>
                    <a:pt x="2130810" y="1236140"/>
                  </a:lnTo>
                  <a:lnTo>
                    <a:pt x="2079496" y="1244337"/>
                  </a:lnTo>
                  <a:lnTo>
                    <a:pt x="2027390" y="1251521"/>
                  </a:lnTo>
                  <a:lnTo>
                    <a:pt x="1974612" y="1257700"/>
                  </a:lnTo>
                  <a:lnTo>
                    <a:pt x="1921279" y="1262884"/>
                  </a:lnTo>
                  <a:lnTo>
                    <a:pt x="1867510" y="1267084"/>
                  </a:lnTo>
                  <a:lnTo>
                    <a:pt x="1813422" y="1270308"/>
                  </a:lnTo>
                  <a:lnTo>
                    <a:pt x="1759134" y="1272567"/>
                  </a:lnTo>
                  <a:lnTo>
                    <a:pt x="1704764" y="1273869"/>
                  </a:lnTo>
                  <a:lnTo>
                    <a:pt x="1650430" y="1274225"/>
                  </a:lnTo>
                  <a:lnTo>
                    <a:pt x="1596251" y="1273644"/>
                  </a:lnTo>
                  <a:lnTo>
                    <a:pt x="1542345" y="1272135"/>
                  </a:lnTo>
                  <a:lnTo>
                    <a:pt x="1488829" y="1269709"/>
                  </a:lnTo>
                  <a:lnTo>
                    <a:pt x="1435823" y="1266374"/>
                  </a:lnTo>
                  <a:lnTo>
                    <a:pt x="1383443" y="1262141"/>
                  </a:lnTo>
                  <a:lnTo>
                    <a:pt x="1331810" y="1257018"/>
                  </a:lnTo>
                  <a:lnTo>
                    <a:pt x="1281039" y="1251017"/>
                  </a:lnTo>
                  <a:lnTo>
                    <a:pt x="1231251" y="1244145"/>
                  </a:lnTo>
                  <a:lnTo>
                    <a:pt x="1182563" y="1236413"/>
                  </a:lnTo>
                  <a:lnTo>
                    <a:pt x="1135092" y="1227831"/>
                  </a:lnTo>
                  <a:lnTo>
                    <a:pt x="1088959" y="1218407"/>
                  </a:lnTo>
                  <a:lnTo>
                    <a:pt x="1044280" y="1208152"/>
                  </a:lnTo>
                  <a:lnTo>
                    <a:pt x="1001173" y="1197075"/>
                  </a:lnTo>
                  <a:lnTo>
                    <a:pt x="959758" y="1185185"/>
                  </a:lnTo>
                  <a:lnTo>
                    <a:pt x="920152" y="1172493"/>
                  </a:lnTo>
                  <a:lnTo>
                    <a:pt x="882473" y="1159008"/>
                  </a:lnTo>
                  <a:lnTo>
                    <a:pt x="846840" y="1144740"/>
                  </a:lnTo>
                  <a:lnTo>
                    <a:pt x="782183" y="1113890"/>
                  </a:lnTo>
                  <a:lnTo>
                    <a:pt x="778500" y="1111858"/>
                  </a:lnTo>
                  <a:lnTo>
                    <a:pt x="774944" y="1109953"/>
                  </a:lnTo>
                  <a:lnTo>
                    <a:pt x="771388" y="1107921"/>
                  </a:lnTo>
                  <a:lnTo>
                    <a:pt x="704243" y="1109203"/>
                  </a:lnTo>
                  <a:lnTo>
                    <a:pt x="638490" y="1108013"/>
                  </a:lnTo>
                  <a:lnTo>
                    <a:pt x="574609" y="1104474"/>
                  </a:lnTo>
                  <a:lnTo>
                    <a:pt x="513079" y="1098706"/>
                  </a:lnTo>
                  <a:lnTo>
                    <a:pt x="454378" y="1090832"/>
                  </a:lnTo>
                  <a:lnTo>
                    <a:pt x="398987" y="1080972"/>
                  </a:lnTo>
                  <a:lnTo>
                    <a:pt x="347383" y="1069250"/>
                  </a:lnTo>
                  <a:lnTo>
                    <a:pt x="300046" y="1055785"/>
                  </a:lnTo>
                  <a:lnTo>
                    <a:pt x="257454" y="1040701"/>
                  </a:lnTo>
                  <a:lnTo>
                    <a:pt x="220088" y="1024118"/>
                  </a:lnTo>
                  <a:lnTo>
                    <a:pt x="162946" y="986943"/>
                  </a:lnTo>
                  <a:lnTo>
                    <a:pt x="132451" y="945234"/>
                  </a:lnTo>
                  <a:lnTo>
                    <a:pt x="129481" y="912798"/>
                  </a:lnTo>
                  <a:lnTo>
                    <a:pt x="143867" y="881033"/>
                  </a:lnTo>
                  <a:lnTo>
                    <a:pt x="174888" y="850639"/>
                  </a:lnTo>
                  <a:lnTo>
                    <a:pt x="221827" y="822318"/>
                  </a:lnTo>
                  <a:lnTo>
                    <a:pt x="283962" y="796771"/>
                  </a:lnTo>
                  <a:lnTo>
                    <a:pt x="219426" y="782510"/>
                  </a:lnTo>
                  <a:lnTo>
                    <a:pt x="162697" y="765965"/>
                  </a:lnTo>
                  <a:lnTo>
                    <a:pt x="114020" y="747439"/>
                  </a:lnTo>
                  <a:lnTo>
                    <a:pt x="73641" y="727236"/>
                  </a:lnTo>
                  <a:lnTo>
                    <a:pt x="41804" y="705659"/>
                  </a:lnTo>
                  <a:lnTo>
                    <a:pt x="4738" y="659595"/>
                  </a:lnTo>
                  <a:lnTo>
                    <a:pt x="0" y="635716"/>
                  </a:lnTo>
                  <a:lnTo>
                    <a:pt x="4784" y="611676"/>
                  </a:lnTo>
                  <a:lnTo>
                    <a:pt x="43904" y="564329"/>
                  </a:lnTo>
                  <a:lnTo>
                    <a:pt x="78730" y="541628"/>
                  </a:lnTo>
                  <a:lnTo>
                    <a:pt x="150132" y="510182"/>
                  </a:lnTo>
                  <a:lnTo>
                    <a:pt x="192541" y="496595"/>
                  </a:lnTo>
                  <a:lnTo>
                    <a:pt x="238876" y="484547"/>
                  </a:lnTo>
                  <a:lnTo>
                    <a:pt x="288728" y="474126"/>
                  </a:lnTo>
                  <a:lnTo>
                    <a:pt x="341686" y="465419"/>
                  </a:lnTo>
                  <a:lnTo>
                    <a:pt x="397341" y="458511"/>
                  </a:lnTo>
                  <a:lnTo>
                    <a:pt x="455283" y="453490"/>
                  </a:lnTo>
                  <a:lnTo>
                    <a:pt x="515102" y="450442"/>
                  </a:lnTo>
                  <a:lnTo>
                    <a:pt x="519801" y="446251"/>
                  </a:lnTo>
                  <a:close/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7" name="文本框 33">
              <a:extLst>
                <a:ext uri="{FF2B5EF4-FFF2-40B4-BE49-F238E27FC236}">
                  <a16:creationId xmlns:a16="http://schemas.microsoft.com/office/drawing/2014/main" id="{6E4F6CBD-EE1D-445B-B411-E4E2BBC19052}"/>
                </a:ext>
              </a:extLst>
            </p:cNvPr>
            <p:cNvSpPr txBox="1"/>
            <p:nvPr/>
          </p:nvSpPr>
          <p:spPr>
            <a:xfrm>
              <a:off x="5956978" y="5760883"/>
              <a:ext cx="1182177" cy="3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>
                  <a:solidFill>
                    <a:schemeClr val="tx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边缘云</a:t>
              </a:r>
              <a:r>
                <a:rPr lang="en-US" altLang="zh-CN" sz="1050" dirty="0">
                  <a:solidFill>
                    <a:schemeClr val="tx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VPC</a:t>
              </a:r>
              <a:endParaRPr lang="zh-CN" altLang="en-US" sz="1050" dirty="0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8" name="流程图: 磁盘 127">
              <a:extLst>
                <a:ext uri="{FF2B5EF4-FFF2-40B4-BE49-F238E27FC236}">
                  <a16:creationId xmlns:a16="http://schemas.microsoft.com/office/drawing/2014/main" id="{CD5BCA50-F923-422D-97F0-C0DD85914865}"/>
                </a:ext>
              </a:extLst>
            </p:cNvPr>
            <p:cNvSpPr/>
            <p:nvPr/>
          </p:nvSpPr>
          <p:spPr>
            <a:xfrm>
              <a:off x="5433466" y="5698429"/>
              <a:ext cx="372891" cy="390909"/>
            </a:xfrm>
            <a:prstGeom prst="flowChartMagneticDisk">
              <a:avLst/>
            </a:prstGeom>
            <a:solidFill>
              <a:srgbClr val="FFC000"/>
            </a:solidFill>
            <a:ln w="9525">
              <a:solidFill>
                <a:sysClr val="window" lastClr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35998" rIns="0" bIns="35998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55841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ker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GW</a:t>
              </a:r>
              <a:endParaRPr lang="en-US" altLang="zh-CN" sz="105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9" name="文本框 3">
              <a:extLst>
                <a:ext uri="{FF2B5EF4-FFF2-40B4-BE49-F238E27FC236}">
                  <a16:creationId xmlns:a16="http://schemas.microsoft.com/office/drawing/2014/main" id="{35F5C38B-A3C3-4F59-BC22-7B294327ECDB}"/>
                </a:ext>
              </a:extLst>
            </p:cNvPr>
            <p:cNvSpPr txBox="1"/>
            <p:nvPr/>
          </p:nvSpPr>
          <p:spPr>
            <a:xfrm>
              <a:off x="1061495" y="6436884"/>
              <a:ext cx="3829863" cy="3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130" eaLnBrk="0" hangingPunct="0"/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PTN/PON/OTN/SPN</a:t>
              </a:r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）数据专线</a:t>
              </a:r>
            </a:p>
          </p:txBody>
        </p:sp>
        <p:sp>
          <p:nvSpPr>
            <p:cNvPr id="130" name="文本框 147">
              <a:extLst>
                <a:ext uri="{FF2B5EF4-FFF2-40B4-BE49-F238E27FC236}">
                  <a16:creationId xmlns:a16="http://schemas.microsoft.com/office/drawing/2014/main" id="{7F09F2EE-1444-4C0A-802E-BA7A5F4AF779}"/>
                </a:ext>
              </a:extLst>
            </p:cNvPr>
            <p:cNvSpPr txBox="1"/>
            <p:nvPr/>
          </p:nvSpPr>
          <p:spPr>
            <a:xfrm>
              <a:off x="1635355" y="5348384"/>
              <a:ext cx="2330159" cy="3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896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729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62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586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482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315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2120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1085" algn="l" defTabSz="1217295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05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、  省内数据专线段开通</a:t>
              </a:r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25098220-26F4-4BD0-B677-8AEBF7BD7A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91393" y="6161994"/>
              <a:ext cx="1" cy="614899"/>
            </a:xfrm>
            <a:prstGeom prst="line">
              <a:avLst/>
            </a:prstGeom>
            <a:ln w="34925">
              <a:solidFill>
                <a:schemeClr val="tx2">
                  <a:lumMod val="60000"/>
                  <a:lumOff val="4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7D9BE09-DBAF-4E50-8EE4-146815738BBE}"/>
                </a:ext>
              </a:extLst>
            </p:cNvPr>
            <p:cNvCxnSpPr>
              <a:cxnSpLocks/>
            </p:cNvCxnSpPr>
            <p:nvPr/>
          </p:nvCxnSpPr>
          <p:spPr>
            <a:xfrm>
              <a:off x="7014790" y="6279906"/>
              <a:ext cx="0" cy="555898"/>
            </a:xfrm>
            <a:prstGeom prst="line">
              <a:avLst/>
            </a:prstGeom>
            <a:ln w="34925">
              <a:solidFill>
                <a:schemeClr val="tx2">
                  <a:lumMod val="60000"/>
                  <a:lumOff val="4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箭头连接符 132">
              <a:extLst>
                <a:ext uri="{FF2B5EF4-FFF2-40B4-BE49-F238E27FC236}">
                  <a16:creationId xmlns:a16="http://schemas.microsoft.com/office/drawing/2014/main" id="{454CF3DC-FE69-4FF4-BC09-63A632C925BD}"/>
                </a:ext>
              </a:extLst>
            </p:cNvPr>
            <p:cNvCxnSpPr>
              <a:cxnSpLocks/>
            </p:cNvCxnSpPr>
            <p:nvPr/>
          </p:nvCxnSpPr>
          <p:spPr>
            <a:xfrm>
              <a:off x="4812587" y="6604515"/>
              <a:ext cx="5167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本框 183">
              <a:extLst>
                <a:ext uri="{FF2B5EF4-FFF2-40B4-BE49-F238E27FC236}">
                  <a16:creationId xmlns:a16="http://schemas.microsoft.com/office/drawing/2014/main" id="{BDDB87C8-FF7C-460A-AE7C-733D82DA3E04}"/>
                </a:ext>
              </a:extLst>
            </p:cNvPr>
            <p:cNvSpPr txBox="1"/>
            <p:nvPr/>
          </p:nvSpPr>
          <p:spPr>
            <a:xfrm>
              <a:off x="5659780" y="6419446"/>
              <a:ext cx="1491673" cy="352904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spAutoFit/>
            </a:bodyPr>
            <a:lstStyle/>
            <a:p>
              <a:r>
                <a:rPr lang="zh-CN" altLang="en-US" sz="11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边缘云内网络</a:t>
              </a:r>
            </a:p>
          </p:txBody>
        </p:sp>
        <p:cxnSp>
          <p:nvCxnSpPr>
            <p:cNvPr id="135" name="直接箭头连接符 134">
              <a:extLst>
                <a:ext uri="{FF2B5EF4-FFF2-40B4-BE49-F238E27FC236}">
                  <a16:creationId xmlns:a16="http://schemas.microsoft.com/office/drawing/2014/main" id="{88AEFEBD-CE80-4F34-B14C-66B808A950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3975" y="6582743"/>
              <a:ext cx="189323" cy="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>
              <a:extLst>
                <a:ext uri="{FF2B5EF4-FFF2-40B4-BE49-F238E27FC236}">
                  <a16:creationId xmlns:a16="http://schemas.microsoft.com/office/drawing/2014/main" id="{21093753-095A-46F4-8209-B853CEC02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29374" y="6592434"/>
              <a:ext cx="261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190">
              <a:extLst>
                <a:ext uri="{FF2B5EF4-FFF2-40B4-BE49-F238E27FC236}">
                  <a16:creationId xmlns:a16="http://schemas.microsoft.com/office/drawing/2014/main" id="{E60609FD-0193-4F10-AE14-0E8E602C190C}"/>
                </a:ext>
              </a:extLst>
            </p:cNvPr>
            <p:cNvSpPr txBox="1"/>
            <p:nvPr/>
          </p:nvSpPr>
          <p:spPr>
            <a:xfrm>
              <a:off x="2587540" y="6053999"/>
              <a:ext cx="467108" cy="216688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spAutoFit/>
            </a:bodyPr>
            <a:lstStyle/>
            <a:p>
              <a:r>
                <a:rPr lang="zh-CN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①</a:t>
              </a:r>
            </a:p>
          </p:txBody>
        </p: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C2BFFC9E-B4DA-419A-97C1-4CE9545CC409}"/>
                </a:ext>
              </a:extLst>
            </p:cNvPr>
            <p:cNvCxnSpPr>
              <a:cxnSpLocks/>
            </p:cNvCxnSpPr>
            <p:nvPr/>
          </p:nvCxnSpPr>
          <p:spPr>
            <a:xfrm>
              <a:off x="-103003" y="5943200"/>
              <a:ext cx="5922443" cy="20455"/>
            </a:xfrm>
            <a:prstGeom prst="line">
              <a:avLst/>
            </a:prstGeom>
            <a:ln w="34925">
              <a:solidFill>
                <a:schemeClr val="tx2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71">
              <a:extLst>
                <a:ext uri="{FF2B5EF4-FFF2-40B4-BE49-F238E27FC236}">
                  <a16:creationId xmlns:a16="http://schemas.microsoft.com/office/drawing/2014/main" id="{23D87F83-604F-4B6E-927C-CDD945C25C25}"/>
                </a:ext>
              </a:extLst>
            </p:cNvPr>
            <p:cNvSpPr txBox="1"/>
            <p:nvPr/>
          </p:nvSpPr>
          <p:spPr>
            <a:xfrm>
              <a:off x="-259674" y="6483921"/>
              <a:ext cx="894318" cy="35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客户场所</a:t>
              </a:r>
            </a:p>
          </p:txBody>
        </p:sp>
        <p:sp>
          <p:nvSpPr>
            <p:cNvPr id="140" name="Freeform 15">
              <a:extLst>
                <a:ext uri="{FF2B5EF4-FFF2-40B4-BE49-F238E27FC236}">
                  <a16:creationId xmlns:a16="http://schemas.microsoft.com/office/drawing/2014/main" id="{AC02D22C-AB85-4FF6-B224-5153D936A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9114" y="5518907"/>
              <a:ext cx="650047" cy="793657"/>
            </a:xfrm>
            <a:custGeom>
              <a:avLst/>
              <a:gdLst/>
              <a:ahLst/>
              <a:cxnLst>
                <a:cxn ang="0">
                  <a:pos x="4804" y="4184"/>
                </a:cxn>
                <a:cxn ang="0">
                  <a:pos x="4339" y="3796"/>
                </a:cxn>
                <a:cxn ang="0">
                  <a:pos x="3797" y="3021"/>
                </a:cxn>
                <a:cxn ang="0">
                  <a:pos x="3100" y="310"/>
                </a:cxn>
                <a:cxn ang="0">
                  <a:pos x="2790" y="77"/>
                </a:cxn>
                <a:cxn ang="0">
                  <a:pos x="2325" y="2944"/>
                </a:cxn>
                <a:cxn ang="0">
                  <a:pos x="1550" y="3486"/>
                </a:cxn>
                <a:cxn ang="0">
                  <a:pos x="1240" y="4029"/>
                </a:cxn>
                <a:cxn ang="0">
                  <a:pos x="852" y="4726"/>
                </a:cxn>
                <a:cxn ang="0">
                  <a:pos x="77" y="5191"/>
                </a:cxn>
                <a:cxn ang="0">
                  <a:pos x="0" y="15651"/>
                </a:cxn>
                <a:cxn ang="0">
                  <a:pos x="542" y="15961"/>
                </a:cxn>
                <a:cxn ang="0">
                  <a:pos x="2170" y="14023"/>
                </a:cxn>
                <a:cxn ang="0">
                  <a:pos x="3564" y="13869"/>
                </a:cxn>
                <a:cxn ang="0">
                  <a:pos x="3642" y="15961"/>
                </a:cxn>
                <a:cxn ang="0">
                  <a:pos x="5270" y="15961"/>
                </a:cxn>
                <a:cxn ang="0">
                  <a:pos x="5812" y="15651"/>
                </a:cxn>
                <a:cxn ang="0">
                  <a:pos x="5812" y="5191"/>
                </a:cxn>
                <a:cxn ang="0">
                  <a:pos x="5037" y="4726"/>
                </a:cxn>
                <a:cxn ang="0">
                  <a:pos x="1473" y="12552"/>
                </a:cxn>
                <a:cxn ang="0">
                  <a:pos x="1240" y="12319"/>
                </a:cxn>
                <a:cxn ang="0">
                  <a:pos x="1473" y="12009"/>
                </a:cxn>
                <a:cxn ang="0">
                  <a:pos x="4339" y="12009"/>
                </a:cxn>
                <a:cxn ang="0">
                  <a:pos x="4572" y="12319"/>
                </a:cxn>
                <a:cxn ang="0">
                  <a:pos x="4339" y="12552"/>
                </a:cxn>
                <a:cxn ang="0">
                  <a:pos x="1627" y="11002"/>
                </a:cxn>
                <a:cxn ang="0">
                  <a:pos x="1317" y="10847"/>
                </a:cxn>
                <a:cxn ang="0">
                  <a:pos x="1395" y="10460"/>
                </a:cxn>
                <a:cxn ang="0">
                  <a:pos x="4185" y="10382"/>
                </a:cxn>
                <a:cxn ang="0">
                  <a:pos x="4572" y="10537"/>
                </a:cxn>
                <a:cxn ang="0">
                  <a:pos x="4495" y="10925"/>
                </a:cxn>
                <a:cxn ang="0">
                  <a:pos x="4185" y="9452"/>
                </a:cxn>
                <a:cxn ang="0">
                  <a:pos x="1395" y="9297"/>
                </a:cxn>
                <a:cxn ang="0">
                  <a:pos x="1317" y="8987"/>
                </a:cxn>
                <a:cxn ang="0">
                  <a:pos x="1627" y="8755"/>
                </a:cxn>
                <a:cxn ang="0">
                  <a:pos x="4495" y="8833"/>
                </a:cxn>
                <a:cxn ang="0">
                  <a:pos x="4572" y="9220"/>
                </a:cxn>
                <a:cxn ang="0">
                  <a:pos x="4185" y="9452"/>
                </a:cxn>
                <a:cxn ang="0">
                  <a:pos x="1473" y="7826"/>
                </a:cxn>
                <a:cxn ang="0">
                  <a:pos x="1240" y="7516"/>
                </a:cxn>
                <a:cxn ang="0">
                  <a:pos x="1473" y="7205"/>
                </a:cxn>
                <a:cxn ang="0">
                  <a:pos x="4339" y="7205"/>
                </a:cxn>
                <a:cxn ang="0">
                  <a:pos x="4572" y="7516"/>
                </a:cxn>
                <a:cxn ang="0">
                  <a:pos x="4339" y="7826"/>
                </a:cxn>
                <a:cxn ang="0">
                  <a:pos x="1627" y="6276"/>
                </a:cxn>
                <a:cxn ang="0">
                  <a:pos x="1317" y="6043"/>
                </a:cxn>
                <a:cxn ang="0">
                  <a:pos x="1395" y="5656"/>
                </a:cxn>
                <a:cxn ang="0">
                  <a:pos x="4185" y="5578"/>
                </a:cxn>
                <a:cxn ang="0">
                  <a:pos x="4572" y="5811"/>
                </a:cxn>
                <a:cxn ang="0">
                  <a:pos x="4495" y="6121"/>
                </a:cxn>
              </a:cxnLst>
              <a:rect l="0" t="0" r="r" b="b"/>
              <a:pathLst>
                <a:path w="5889" h="15961">
                  <a:moveTo>
                    <a:pt x="5037" y="4726"/>
                  </a:moveTo>
                  <a:lnTo>
                    <a:pt x="4960" y="4416"/>
                  </a:lnTo>
                  <a:lnTo>
                    <a:pt x="4804" y="4184"/>
                  </a:lnTo>
                  <a:lnTo>
                    <a:pt x="4572" y="4029"/>
                  </a:lnTo>
                  <a:lnTo>
                    <a:pt x="4339" y="3951"/>
                  </a:lnTo>
                  <a:lnTo>
                    <a:pt x="4339" y="3796"/>
                  </a:lnTo>
                  <a:lnTo>
                    <a:pt x="4262" y="3486"/>
                  </a:lnTo>
                  <a:lnTo>
                    <a:pt x="4107" y="3177"/>
                  </a:lnTo>
                  <a:lnTo>
                    <a:pt x="3797" y="3021"/>
                  </a:lnTo>
                  <a:lnTo>
                    <a:pt x="3487" y="2944"/>
                  </a:lnTo>
                  <a:lnTo>
                    <a:pt x="3254" y="2944"/>
                  </a:lnTo>
                  <a:lnTo>
                    <a:pt x="3100" y="310"/>
                  </a:lnTo>
                  <a:lnTo>
                    <a:pt x="3022" y="77"/>
                  </a:lnTo>
                  <a:lnTo>
                    <a:pt x="2945" y="0"/>
                  </a:lnTo>
                  <a:lnTo>
                    <a:pt x="2790" y="77"/>
                  </a:lnTo>
                  <a:lnTo>
                    <a:pt x="2790" y="310"/>
                  </a:lnTo>
                  <a:lnTo>
                    <a:pt x="2635" y="2944"/>
                  </a:lnTo>
                  <a:lnTo>
                    <a:pt x="2325" y="2944"/>
                  </a:lnTo>
                  <a:lnTo>
                    <a:pt x="2015" y="3021"/>
                  </a:lnTo>
                  <a:lnTo>
                    <a:pt x="1783" y="3177"/>
                  </a:lnTo>
                  <a:lnTo>
                    <a:pt x="1550" y="3486"/>
                  </a:lnTo>
                  <a:lnTo>
                    <a:pt x="1550" y="3796"/>
                  </a:lnTo>
                  <a:lnTo>
                    <a:pt x="1550" y="3951"/>
                  </a:lnTo>
                  <a:lnTo>
                    <a:pt x="1240" y="4029"/>
                  </a:lnTo>
                  <a:lnTo>
                    <a:pt x="1008" y="4184"/>
                  </a:lnTo>
                  <a:lnTo>
                    <a:pt x="852" y="4416"/>
                  </a:lnTo>
                  <a:lnTo>
                    <a:pt x="852" y="4726"/>
                  </a:lnTo>
                  <a:lnTo>
                    <a:pt x="465" y="4803"/>
                  </a:lnTo>
                  <a:lnTo>
                    <a:pt x="233" y="4959"/>
                  </a:lnTo>
                  <a:lnTo>
                    <a:pt x="77" y="5191"/>
                  </a:lnTo>
                  <a:lnTo>
                    <a:pt x="0" y="5578"/>
                  </a:lnTo>
                  <a:lnTo>
                    <a:pt x="0" y="15419"/>
                  </a:lnTo>
                  <a:lnTo>
                    <a:pt x="0" y="15651"/>
                  </a:lnTo>
                  <a:lnTo>
                    <a:pt x="155" y="15805"/>
                  </a:lnTo>
                  <a:lnTo>
                    <a:pt x="310" y="15961"/>
                  </a:lnTo>
                  <a:lnTo>
                    <a:pt x="542" y="15961"/>
                  </a:lnTo>
                  <a:lnTo>
                    <a:pt x="1627" y="15961"/>
                  </a:lnTo>
                  <a:lnTo>
                    <a:pt x="2170" y="15961"/>
                  </a:lnTo>
                  <a:lnTo>
                    <a:pt x="2170" y="14023"/>
                  </a:lnTo>
                  <a:lnTo>
                    <a:pt x="2247" y="13946"/>
                  </a:lnTo>
                  <a:lnTo>
                    <a:pt x="2325" y="13869"/>
                  </a:lnTo>
                  <a:lnTo>
                    <a:pt x="3564" y="13869"/>
                  </a:lnTo>
                  <a:lnTo>
                    <a:pt x="3642" y="13946"/>
                  </a:lnTo>
                  <a:lnTo>
                    <a:pt x="3642" y="14023"/>
                  </a:lnTo>
                  <a:lnTo>
                    <a:pt x="3642" y="15961"/>
                  </a:lnTo>
                  <a:lnTo>
                    <a:pt x="4185" y="15961"/>
                  </a:lnTo>
                  <a:lnTo>
                    <a:pt x="4262" y="15961"/>
                  </a:lnTo>
                  <a:lnTo>
                    <a:pt x="5270" y="15961"/>
                  </a:lnTo>
                  <a:lnTo>
                    <a:pt x="5502" y="15961"/>
                  </a:lnTo>
                  <a:lnTo>
                    <a:pt x="5735" y="15805"/>
                  </a:lnTo>
                  <a:lnTo>
                    <a:pt x="5812" y="15651"/>
                  </a:lnTo>
                  <a:lnTo>
                    <a:pt x="5889" y="15419"/>
                  </a:lnTo>
                  <a:lnTo>
                    <a:pt x="5889" y="5578"/>
                  </a:lnTo>
                  <a:lnTo>
                    <a:pt x="5812" y="5191"/>
                  </a:lnTo>
                  <a:lnTo>
                    <a:pt x="5657" y="4959"/>
                  </a:lnTo>
                  <a:lnTo>
                    <a:pt x="5347" y="4803"/>
                  </a:lnTo>
                  <a:lnTo>
                    <a:pt x="5037" y="4726"/>
                  </a:lnTo>
                  <a:close/>
                  <a:moveTo>
                    <a:pt x="4185" y="12629"/>
                  </a:moveTo>
                  <a:lnTo>
                    <a:pt x="1627" y="12629"/>
                  </a:lnTo>
                  <a:lnTo>
                    <a:pt x="1473" y="12552"/>
                  </a:lnTo>
                  <a:lnTo>
                    <a:pt x="1395" y="12552"/>
                  </a:lnTo>
                  <a:lnTo>
                    <a:pt x="1317" y="12396"/>
                  </a:lnTo>
                  <a:lnTo>
                    <a:pt x="1240" y="12319"/>
                  </a:lnTo>
                  <a:lnTo>
                    <a:pt x="1317" y="12164"/>
                  </a:lnTo>
                  <a:lnTo>
                    <a:pt x="1395" y="12087"/>
                  </a:lnTo>
                  <a:lnTo>
                    <a:pt x="1473" y="12009"/>
                  </a:lnTo>
                  <a:lnTo>
                    <a:pt x="1627" y="11931"/>
                  </a:lnTo>
                  <a:lnTo>
                    <a:pt x="4185" y="11931"/>
                  </a:lnTo>
                  <a:lnTo>
                    <a:pt x="4339" y="12009"/>
                  </a:lnTo>
                  <a:lnTo>
                    <a:pt x="4495" y="12087"/>
                  </a:lnTo>
                  <a:lnTo>
                    <a:pt x="4572" y="12164"/>
                  </a:lnTo>
                  <a:lnTo>
                    <a:pt x="4572" y="12319"/>
                  </a:lnTo>
                  <a:lnTo>
                    <a:pt x="4572" y="12396"/>
                  </a:lnTo>
                  <a:lnTo>
                    <a:pt x="4495" y="12552"/>
                  </a:lnTo>
                  <a:lnTo>
                    <a:pt x="4339" y="12552"/>
                  </a:lnTo>
                  <a:lnTo>
                    <a:pt x="4185" y="12629"/>
                  </a:lnTo>
                  <a:close/>
                  <a:moveTo>
                    <a:pt x="4185" y="11002"/>
                  </a:moveTo>
                  <a:lnTo>
                    <a:pt x="1627" y="11002"/>
                  </a:lnTo>
                  <a:lnTo>
                    <a:pt x="1473" y="11002"/>
                  </a:lnTo>
                  <a:lnTo>
                    <a:pt x="1395" y="10925"/>
                  </a:lnTo>
                  <a:lnTo>
                    <a:pt x="1317" y="10847"/>
                  </a:lnTo>
                  <a:lnTo>
                    <a:pt x="1240" y="10692"/>
                  </a:lnTo>
                  <a:lnTo>
                    <a:pt x="1317" y="10537"/>
                  </a:lnTo>
                  <a:lnTo>
                    <a:pt x="1395" y="10460"/>
                  </a:lnTo>
                  <a:lnTo>
                    <a:pt x="1473" y="10382"/>
                  </a:lnTo>
                  <a:lnTo>
                    <a:pt x="1627" y="10382"/>
                  </a:lnTo>
                  <a:lnTo>
                    <a:pt x="4185" y="10382"/>
                  </a:lnTo>
                  <a:lnTo>
                    <a:pt x="4339" y="10382"/>
                  </a:lnTo>
                  <a:lnTo>
                    <a:pt x="4495" y="10460"/>
                  </a:lnTo>
                  <a:lnTo>
                    <a:pt x="4572" y="10537"/>
                  </a:lnTo>
                  <a:lnTo>
                    <a:pt x="4572" y="10692"/>
                  </a:lnTo>
                  <a:lnTo>
                    <a:pt x="4572" y="10847"/>
                  </a:lnTo>
                  <a:lnTo>
                    <a:pt x="4495" y="10925"/>
                  </a:lnTo>
                  <a:lnTo>
                    <a:pt x="4339" y="11002"/>
                  </a:lnTo>
                  <a:lnTo>
                    <a:pt x="4185" y="11002"/>
                  </a:lnTo>
                  <a:close/>
                  <a:moveTo>
                    <a:pt x="4185" y="9452"/>
                  </a:moveTo>
                  <a:lnTo>
                    <a:pt x="1627" y="9452"/>
                  </a:lnTo>
                  <a:lnTo>
                    <a:pt x="1473" y="9375"/>
                  </a:lnTo>
                  <a:lnTo>
                    <a:pt x="1395" y="9297"/>
                  </a:lnTo>
                  <a:lnTo>
                    <a:pt x="1317" y="9220"/>
                  </a:lnTo>
                  <a:lnTo>
                    <a:pt x="1240" y="9064"/>
                  </a:lnTo>
                  <a:lnTo>
                    <a:pt x="1317" y="8987"/>
                  </a:lnTo>
                  <a:lnTo>
                    <a:pt x="1395" y="8833"/>
                  </a:lnTo>
                  <a:lnTo>
                    <a:pt x="1473" y="8833"/>
                  </a:lnTo>
                  <a:lnTo>
                    <a:pt x="1627" y="8755"/>
                  </a:lnTo>
                  <a:lnTo>
                    <a:pt x="4185" y="8755"/>
                  </a:lnTo>
                  <a:lnTo>
                    <a:pt x="4339" y="8833"/>
                  </a:lnTo>
                  <a:lnTo>
                    <a:pt x="4495" y="8833"/>
                  </a:lnTo>
                  <a:lnTo>
                    <a:pt x="4572" y="8987"/>
                  </a:lnTo>
                  <a:lnTo>
                    <a:pt x="4572" y="9064"/>
                  </a:lnTo>
                  <a:lnTo>
                    <a:pt x="4572" y="9220"/>
                  </a:lnTo>
                  <a:lnTo>
                    <a:pt x="4495" y="9297"/>
                  </a:lnTo>
                  <a:lnTo>
                    <a:pt x="4339" y="9375"/>
                  </a:lnTo>
                  <a:lnTo>
                    <a:pt x="4185" y="9452"/>
                  </a:lnTo>
                  <a:close/>
                  <a:moveTo>
                    <a:pt x="4185" y="7826"/>
                  </a:moveTo>
                  <a:lnTo>
                    <a:pt x="1627" y="7826"/>
                  </a:lnTo>
                  <a:lnTo>
                    <a:pt x="1473" y="7826"/>
                  </a:lnTo>
                  <a:lnTo>
                    <a:pt x="1395" y="7747"/>
                  </a:lnTo>
                  <a:lnTo>
                    <a:pt x="1317" y="7670"/>
                  </a:lnTo>
                  <a:lnTo>
                    <a:pt x="1240" y="7516"/>
                  </a:lnTo>
                  <a:lnTo>
                    <a:pt x="1317" y="7360"/>
                  </a:lnTo>
                  <a:lnTo>
                    <a:pt x="1395" y="7283"/>
                  </a:lnTo>
                  <a:lnTo>
                    <a:pt x="1473" y="7205"/>
                  </a:lnTo>
                  <a:lnTo>
                    <a:pt x="1627" y="7205"/>
                  </a:lnTo>
                  <a:lnTo>
                    <a:pt x="4185" y="7205"/>
                  </a:lnTo>
                  <a:lnTo>
                    <a:pt x="4339" y="7205"/>
                  </a:lnTo>
                  <a:lnTo>
                    <a:pt x="4495" y="7283"/>
                  </a:lnTo>
                  <a:lnTo>
                    <a:pt x="4572" y="7360"/>
                  </a:lnTo>
                  <a:lnTo>
                    <a:pt x="4572" y="7516"/>
                  </a:lnTo>
                  <a:lnTo>
                    <a:pt x="4572" y="7670"/>
                  </a:lnTo>
                  <a:lnTo>
                    <a:pt x="4495" y="7747"/>
                  </a:lnTo>
                  <a:lnTo>
                    <a:pt x="4339" y="7826"/>
                  </a:lnTo>
                  <a:lnTo>
                    <a:pt x="4185" y="7826"/>
                  </a:lnTo>
                  <a:close/>
                  <a:moveTo>
                    <a:pt x="4185" y="6276"/>
                  </a:moveTo>
                  <a:lnTo>
                    <a:pt x="1627" y="6276"/>
                  </a:lnTo>
                  <a:lnTo>
                    <a:pt x="1473" y="6199"/>
                  </a:lnTo>
                  <a:lnTo>
                    <a:pt x="1395" y="6121"/>
                  </a:lnTo>
                  <a:lnTo>
                    <a:pt x="1317" y="6043"/>
                  </a:lnTo>
                  <a:lnTo>
                    <a:pt x="1240" y="5888"/>
                  </a:lnTo>
                  <a:lnTo>
                    <a:pt x="1317" y="5811"/>
                  </a:lnTo>
                  <a:lnTo>
                    <a:pt x="1395" y="5656"/>
                  </a:lnTo>
                  <a:lnTo>
                    <a:pt x="1473" y="5578"/>
                  </a:lnTo>
                  <a:lnTo>
                    <a:pt x="1627" y="5578"/>
                  </a:lnTo>
                  <a:lnTo>
                    <a:pt x="4185" y="5578"/>
                  </a:lnTo>
                  <a:lnTo>
                    <a:pt x="4339" y="5578"/>
                  </a:lnTo>
                  <a:lnTo>
                    <a:pt x="4495" y="5656"/>
                  </a:lnTo>
                  <a:lnTo>
                    <a:pt x="4572" y="5811"/>
                  </a:lnTo>
                  <a:lnTo>
                    <a:pt x="4572" y="5888"/>
                  </a:lnTo>
                  <a:lnTo>
                    <a:pt x="4572" y="6043"/>
                  </a:lnTo>
                  <a:lnTo>
                    <a:pt x="4495" y="6121"/>
                  </a:lnTo>
                  <a:lnTo>
                    <a:pt x="4339" y="6199"/>
                  </a:lnTo>
                  <a:lnTo>
                    <a:pt x="4185" y="6276"/>
                  </a:lnTo>
                  <a:close/>
                </a:path>
              </a:pathLst>
            </a:custGeom>
            <a:solidFill>
              <a:srgbClr val="00A5D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599DA200-821A-441C-9E6D-0472D69EF3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6418" y="6186426"/>
              <a:ext cx="1" cy="614899"/>
            </a:xfrm>
            <a:prstGeom prst="line">
              <a:avLst/>
            </a:prstGeom>
            <a:ln w="34925">
              <a:solidFill>
                <a:schemeClr val="tx2">
                  <a:lumMod val="60000"/>
                  <a:lumOff val="40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箭头连接符 141">
              <a:extLst>
                <a:ext uri="{FF2B5EF4-FFF2-40B4-BE49-F238E27FC236}">
                  <a16:creationId xmlns:a16="http://schemas.microsoft.com/office/drawing/2014/main" id="{9F84537C-BE8F-49AD-873B-0A4E9C557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112" y="6619780"/>
              <a:ext cx="5092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文本框 79">
              <a:extLst>
                <a:ext uri="{FF2B5EF4-FFF2-40B4-BE49-F238E27FC236}">
                  <a16:creationId xmlns:a16="http://schemas.microsoft.com/office/drawing/2014/main" id="{0A9922FC-D94D-41D1-9CCC-E7C2E759D6CD}"/>
                </a:ext>
              </a:extLst>
            </p:cNvPr>
            <p:cNvSpPr txBox="1"/>
            <p:nvPr/>
          </p:nvSpPr>
          <p:spPr>
            <a:xfrm>
              <a:off x="5991055" y="6162343"/>
              <a:ext cx="467108" cy="216688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spAutoFit/>
            </a:bodyPr>
            <a:lstStyle/>
            <a:p>
              <a:r>
                <a:rPr lang="zh-CN" altLang="en-US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94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35DF86-9B3D-6B4D-B91C-F63B2AA94714}"/>
              </a:ext>
            </a:extLst>
          </p:cNvPr>
          <p:cNvGrpSpPr/>
          <p:nvPr/>
        </p:nvGrpSpPr>
        <p:grpSpPr>
          <a:xfrm>
            <a:off x="-78562" y="2608973"/>
            <a:ext cx="12312006" cy="6004451"/>
            <a:chOff x="1241425" y="2486682"/>
            <a:chExt cx="6448425" cy="3144837"/>
          </a:xfrm>
        </p:grpSpPr>
        <p:sp>
          <p:nvSpPr>
            <p:cNvPr id="32" name="Полилиния 55">
              <a:extLst>
                <a:ext uri="{FF2B5EF4-FFF2-40B4-BE49-F238E27FC236}">
                  <a16:creationId xmlns:a16="http://schemas.microsoft.com/office/drawing/2014/main" id="{BE4329D3-76D4-0742-A164-D227E6BFC30B}"/>
                </a:ext>
              </a:extLst>
            </p:cNvPr>
            <p:cNvSpPr/>
            <p:nvPr/>
          </p:nvSpPr>
          <p:spPr>
            <a:xfrm>
              <a:off x="1241425" y="2486682"/>
              <a:ext cx="6448425" cy="3144837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>
              <a:gsLst>
                <a:gs pos="0">
                  <a:srgbClr val="0096FF">
                    <a:alpha val="0"/>
                  </a:srgbClr>
                </a:gs>
                <a:gs pos="100000">
                  <a:srgbClr val="0096FF">
                    <a:alpha val="10000"/>
                  </a:srgbClr>
                </a:gs>
              </a:gsLst>
              <a:lin ang="162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Полилиния 55">
              <a:extLst>
                <a:ext uri="{FF2B5EF4-FFF2-40B4-BE49-F238E27FC236}">
                  <a16:creationId xmlns:a16="http://schemas.microsoft.com/office/drawing/2014/main" id="{61FA8FEB-456D-914D-8E51-E3081FE8903A}"/>
                </a:ext>
              </a:extLst>
            </p:cNvPr>
            <p:cNvSpPr/>
            <p:nvPr/>
          </p:nvSpPr>
          <p:spPr>
            <a:xfrm>
              <a:off x="1927225" y="3115758"/>
              <a:ext cx="5076825" cy="2476500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>
              <a:gsLst>
                <a:gs pos="0">
                  <a:srgbClr val="0096FF">
                    <a:alpha val="0"/>
                  </a:srgbClr>
                </a:gs>
                <a:gs pos="100000">
                  <a:srgbClr val="0096FF">
                    <a:alpha val="10000"/>
                  </a:srgbClr>
                </a:gs>
              </a:gsLst>
              <a:lin ang="162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Полилиния 54">
              <a:extLst>
                <a:ext uri="{FF2B5EF4-FFF2-40B4-BE49-F238E27FC236}">
                  <a16:creationId xmlns:a16="http://schemas.microsoft.com/office/drawing/2014/main" id="{4C4CE2CA-60B8-3940-A5FD-8B8F43F6F406}"/>
                </a:ext>
              </a:extLst>
            </p:cNvPr>
            <p:cNvSpPr/>
            <p:nvPr/>
          </p:nvSpPr>
          <p:spPr>
            <a:xfrm>
              <a:off x="2999223" y="4167050"/>
              <a:ext cx="2893373" cy="1410920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6FF">
                    <a:alpha val="0"/>
                  </a:srgbClr>
                </a:gs>
                <a:gs pos="97000">
                  <a:srgbClr val="0096FF">
                    <a:alpha val="15000"/>
                  </a:srgbClr>
                </a:gs>
              </a:gsLst>
              <a:lin ang="16200000" scaled="0"/>
              <a:tileRect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/>
              <a:endParaRPr lang="ru-RU" altLang="zh-CN" sz="24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623616" y="-706575"/>
              <a:ext cx="294475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边缘有线端边网络协同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25" y="2770513"/>
            <a:ext cx="4861762" cy="1552587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7464704" y="2908071"/>
            <a:ext cx="378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客户至边缘云接入设备数据专线开通</a:t>
            </a:r>
            <a:endParaRPr lang="zh-CN" altLang="en-US" sz="1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rgbClr val="00FDFF"/>
                  </a:gs>
                </a:gsLst>
                <a:lin ang="5160000" scaled="0"/>
              </a:gradFill>
              <a:latin typeface="微软雅黑" pitchFamily="34" charset="-122"/>
              <a:ea typeface="微软雅黑" pitchFamily="34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B74FBF6-CACD-164C-98A3-3A63637C7F12}"/>
              </a:ext>
            </a:extLst>
          </p:cNvPr>
          <p:cNvSpPr txBox="1"/>
          <p:nvPr/>
        </p:nvSpPr>
        <p:spPr>
          <a:xfrm>
            <a:off x="7155487" y="3292967"/>
            <a:ext cx="464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171450" indent="-171450">
              <a:lnSpc>
                <a:spcPct val="150000"/>
              </a:lnSpc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r>
              <a:rPr lang="zh-CN" altLang="en-US" sz="1200" dirty="0">
                <a:latin typeface="+mn-ea"/>
                <a:sym typeface="+mn-ea"/>
              </a:rPr>
              <a:t>移动边缘云 </a:t>
            </a:r>
            <a:r>
              <a:rPr lang="en-US" altLang="zh-CN" sz="1200" dirty="0">
                <a:latin typeface="+mn-ea"/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latin typeface="+mn-ea"/>
                <a:sym typeface="Wingdings" panose="05000000000000000000" pitchFamily="2" charset="2"/>
              </a:rPr>
              <a:t>集团一级业务编排</a:t>
            </a:r>
            <a:r>
              <a:rPr lang="en-US" altLang="zh-CN" sz="1200" dirty="0">
                <a:latin typeface="+mn-ea"/>
                <a:sym typeface="Wingdings" panose="05000000000000000000" pitchFamily="2" charset="2"/>
              </a:rPr>
              <a:t>  </a:t>
            </a:r>
            <a:r>
              <a:rPr lang="zh-CN" altLang="en-US" sz="1200" dirty="0">
                <a:latin typeface="+mn-ea"/>
                <a:sym typeface="Wingdings" panose="05000000000000000000" pitchFamily="2" charset="2"/>
              </a:rPr>
              <a:t>省二级业务编排</a:t>
            </a:r>
            <a:endParaRPr lang="en-US" altLang="zh-CN" sz="1200" dirty="0">
              <a:latin typeface="+mn-ea"/>
              <a:sym typeface="Wingdings" panose="05000000000000000000" pitchFamily="2" charset="2"/>
            </a:endParaRPr>
          </a:p>
          <a:p>
            <a:r>
              <a:rPr lang="zh-CN" altLang="en-US" sz="1200" dirty="0">
                <a:latin typeface="+mn-ea"/>
                <a:sym typeface="Wingdings" panose="05000000000000000000" pitchFamily="2" charset="2"/>
              </a:rPr>
              <a:t>实现客户端到边的</a:t>
            </a:r>
            <a:r>
              <a:rPr lang="zh-CN" altLang="en-US" sz="1200" b="1" dirty="0"/>
              <a:t>（</a:t>
            </a:r>
            <a:r>
              <a:rPr lang="en-US" altLang="zh-CN" sz="1200" b="1" dirty="0"/>
              <a:t>PTN/PON/OTN/SPN</a:t>
            </a:r>
            <a:r>
              <a:rPr lang="zh-CN" altLang="en-US" sz="1200" b="1" dirty="0"/>
              <a:t>）数据专线</a:t>
            </a:r>
            <a:r>
              <a:rPr lang="zh-CN" altLang="en-US" sz="1200" dirty="0">
                <a:latin typeface="+mn-ea"/>
              </a:rPr>
              <a:t>开通，</a:t>
            </a:r>
            <a:r>
              <a:rPr lang="zh-CN" altLang="en-US" sz="1200" dirty="0">
                <a:sym typeface="Wingdings" panose="05000000000000000000" pitchFamily="2" charset="2"/>
              </a:rPr>
              <a:t>效率相较工单开通提升</a:t>
            </a:r>
            <a:r>
              <a:rPr lang="en-US" altLang="zh-CN" sz="1200" dirty="0">
                <a:sym typeface="Wingdings" panose="05000000000000000000" pitchFamily="2" charset="2"/>
              </a:rPr>
              <a:t>50%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43C58A0-CDE5-43E6-BBB3-9F24DA32B115}"/>
              </a:ext>
            </a:extLst>
          </p:cNvPr>
          <p:cNvSpPr/>
          <p:nvPr/>
        </p:nvSpPr>
        <p:spPr>
          <a:xfrm>
            <a:off x="474599" y="3313471"/>
            <a:ext cx="4786576" cy="1009181"/>
          </a:xfrm>
          <a:prstGeom prst="rect">
            <a:avLst/>
          </a:prstGeom>
          <a:gradFill>
            <a:gsLst>
              <a:gs pos="0">
                <a:srgbClr val="2FF4E9">
                  <a:alpha val="43000"/>
                </a:srgbClr>
              </a:gs>
              <a:gs pos="100000">
                <a:srgbClr val="B431A8">
                  <a:alpha val="13000"/>
                </a:srgb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  <a:buFont typeface="Arial" panose="020B0604020202090204" pitchFamily="34" charset="0"/>
              <a:buNone/>
            </a:pP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云网业务编排器（一</a:t>
            </a: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二级）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  <p:sp>
        <p:nvSpPr>
          <p:cNvPr id="47" name="文本框 91">
            <a:extLst>
              <a:ext uri="{FF2B5EF4-FFF2-40B4-BE49-F238E27FC236}">
                <a16:creationId xmlns:a16="http://schemas.microsoft.com/office/drawing/2014/main" id="{AD917B64-FF2B-445E-8820-3F7C6E681085}"/>
              </a:ext>
            </a:extLst>
          </p:cNvPr>
          <p:cNvSpPr txBox="1"/>
          <p:nvPr/>
        </p:nvSpPr>
        <p:spPr>
          <a:xfrm>
            <a:off x="4414151" y="4592009"/>
            <a:ext cx="15641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6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29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2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8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82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15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12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08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、边缘云内网络开通</a:t>
            </a:r>
          </a:p>
        </p:txBody>
      </p:sp>
      <p:sp>
        <p:nvSpPr>
          <p:cNvPr id="55" name="object 12">
            <a:extLst>
              <a:ext uri="{FF2B5EF4-FFF2-40B4-BE49-F238E27FC236}">
                <a16:creationId xmlns:a16="http://schemas.microsoft.com/office/drawing/2014/main" id="{51D1CBE6-01CA-4F68-91C1-F629EC9A4272}"/>
              </a:ext>
            </a:extLst>
          </p:cNvPr>
          <p:cNvSpPr/>
          <p:nvPr/>
        </p:nvSpPr>
        <p:spPr>
          <a:xfrm>
            <a:off x="5180776" y="5032840"/>
            <a:ext cx="1583174" cy="936183"/>
          </a:xfrm>
          <a:custGeom>
            <a:avLst/>
            <a:gdLst/>
            <a:ahLst/>
            <a:cxnLst/>
            <a:rect l="l" t="t" r="r" b="b"/>
            <a:pathLst>
              <a:path w="5712459" h="1355725">
                <a:moveTo>
                  <a:pt x="519801" y="446251"/>
                </a:moveTo>
                <a:lnTo>
                  <a:pt x="512885" y="422698"/>
                </a:lnTo>
                <a:lnTo>
                  <a:pt x="511893" y="399416"/>
                </a:lnTo>
                <a:lnTo>
                  <a:pt x="516629" y="376487"/>
                </a:lnTo>
                <a:lnTo>
                  <a:pt x="542500" y="332024"/>
                </a:lnTo>
                <a:lnTo>
                  <a:pt x="588929" y="289980"/>
                </a:lnTo>
                <a:lnTo>
                  <a:pt x="654343" y="251020"/>
                </a:lnTo>
                <a:lnTo>
                  <a:pt x="693680" y="232907"/>
                </a:lnTo>
                <a:lnTo>
                  <a:pt x="737174" y="215815"/>
                </a:lnTo>
                <a:lnTo>
                  <a:pt x="784630" y="199829"/>
                </a:lnTo>
                <a:lnTo>
                  <a:pt x="835850" y="185032"/>
                </a:lnTo>
                <a:lnTo>
                  <a:pt x="890639" y="171508"/>
                </a:lnTo>
                <a:lnTo>
                  <a:pt x="948801" y="159340"/>
                </a:lnTo>
                <a:lnTo>
                  <a:pt x="1010139" y="148612"/>
                </a:lnTo>
                <a:lnTo>
                  <a:pt x="1074457" y="139407"/>
                </a:lnTo>
                <a:lnTo>
                  <a:pt x="1141558" y="131808"/>
                </a:lnTo>
                <a:lnTo>
                  <a:pt x="1211246" y="125900"/>
                </a:lnTo>
                <a:lnTo>
                  <a:pt x="1283325" y="121766"/>
                </a:lnTo>
                <a:lnTo>
                  <a:pt x="1337312" y="119945"/>
                </a:lnTo>
                <a:lnTo>
                  <a:pt x="1391317" y="119185"/>
                </a:lnTo>
                <a:lnTo>
                  <a:pt x="1445197" y="119479"/>
                </a:lnTo>
                <a:lnTo>
                  <a:pt x="1498805" y="120818"/>
                </a:lnTo>
                <a:lnTo>
                  <a:pt x="1551998" y="123193"/>
                </a:lnTo>
                <a:lnTo>
                  <a:pt x="1604631" y="126596"/>
                </a:lnTo>
                <a:lnTo>
                  <a:pt x="1656558" y="131017"/>
                </a:lnTo>
                <a:lnTo>
                  <a:pt x="1707635" y="136450"/>
                </a:lnTo>
                <a:lnTo>
                  <a:pt x="1757717" y="142884"/>
                </a:lnTo>
                <a:lnTo>
                  <a:pt x="1806660" y="150311"/>
                </a:lnTo>
                <a:lnTo>
                  <a:pt x="1854317" y="158723"/>
                </a:lnTo>
                <a:lnTo>
                  <a:pt x="1883481" y="142557"/>
                </a:lnTo>
                <a:lnTo>
                  <a:pt x="1951806" y="113432"/>
                </a:lnTo>
                <a:lnTo>
                  <a:pt x="1990476" y="100519"/>
                </a:lnTo>
                <a:lnTo>
                  <a:pt x="2031825" y="88740"/>
                </a:lnTo>
                <a:lnTo>
                  <a:pt x="2075608" y="78118"/>
                </a:lnTo>
                <a:lnTo>
                  <a:pt x="2121578" y="68676"/>
                </a:lnTo>
                <a:lnTo>
                  <a:pt x="2169490" y="60439"/>
                </a:lnTo>
                <a:lnTo>
                  <a:pt x="2219101" y="53432"/>
                </a:lnTo>
                <a:lnTo>
                  <a:pt x="2270163" y="47677"/>
                </a:lnTo>
                <a:lnTo>
                  <a:pt x="2322432" y="43200"/>
                </a:lnTo>
                <a:lnTo>
                  <a:pt x="2375662" y="40025"/>
                </a:lnTo>
                <a:lnTo>
                  <a:pt x="2429609" y="38175"/>
                </a:lnTo>
                <a:lnTo>
                  <a:pt x="2484027" y="37674"/>
                </a:lnTo>
                <a:lnTo>
                  <a:pt x="2538670" y="38547"/>
                </a:lnTo>
                <a:lnTo>
                  <a:pt x="2593295" y="40818"/>
                </a:lnTo>
                <a:lnTo>
                  <a:pt x="2647654" y="44511"/>
                </a:lnTo>
                <a:lnTo>
                  <a:pt x="2701503" y="49650"/>
                </a:lnTo>
                <a:lnTo>
                  <a:pt x="2754597" y="56259"/>
                </a:lnTo>
                <a:lnTo>
                  <a:pt x="2806690" y="64362"/>
                </a:lnTo>
                <a:lnTo>
                  <a:pt x="2850789" y="72595"/>
                </a:lnTo>
                <a:lnTo>
                  <a:pt x="2892875" y="81840"/>
                </a:lnTo>
                <a:lnTo>
                  <a:pt x="2932795" y="92062"/>
                </a:lnTo>
                <a:lnTo>
                  <a:pt x="2970393" y="103224"/>
                </a:lnTo>
                <a:lnTo>
                  <a:pt x="2999366" y="86585"/>
                </a:lnTo>
                <a:lnTo>
                  <a:pt x="3070107" y="57323"/>
                </a:lnTo>
                <a:lnTo>
                  <a:pt x="3111097" y="44784"/>
                </a:lnTo>
                <a:lnTo>
                  <a:pt x="3155315" y="33697"/>
                </a:lnTo>
                <a:lnTo>
                  <a:pt x="3202373" y="24103"/>
                </a:lnTo>
                <a:lnTo>
                  <a:pt x="3251881" y="16043"/>
                </a:lnTo>
                <a:lnTo>
                  <a:pt x="3303451" y="9562"/>
                </a:lnTo>
                <a:lnTo>
                  <a:pt x="3356693" y="4699"/>
                </a:lnTo>
                <a:lnTo>
                  <a:pt x="3411220" y="1498"/>
                </a:lnTo>
                <a:lnTo>
                  <a:pt x="3466641" y="0"/>
                </a:lnTo>
                <a:lnTo>
                  <a:pt x="3522569" y="247"/>
                </a:lnTo>
                <a:lnTo>
                  <a:pt x="3578615" y="2282"/>
                </a:lnTo>
                <a:lnTo>
                  <a:pt x="3634389" y="6146"/>
                </a:lnTo>
                <a:lnTo>
                  <a:pt x="3689504" y="11882"/>
                </a:lnTo>
                <a:lnTo>
                  <a:pt x="3743569" y="19531"/>
                </a:lnTo>
                <a:lnTo>
                  <a:pt x="3800735" y="30106"/>
                </a:lnTo>
                <a:lnTo>
                  <a:pt x="3853615" y="42693"/>
                </a:lnTo>
                <a:lnTo>
                  <a:pt x="3901732" y="57161"/>
                </a:lnTo>
                <a:lnTo>
                  <a:pt x="3944610" y="73379"/>
                </a:lnTo>
                <a:lnTo>
                  <a:pt x="3984368" y="59567"/>
                </a:lnTo>
                <a:lnTo>
                  <a:pt x="4027059" y="47177"/>
                </a:lnTo>
                <a:lnTo>
                  <a:pt x="4072365" y="36217"/>
                </a:lnTo>
                <a:lnTo>
                  <a:pt x="4119966" y="26696"/>
                </a:lnTo>
                <a:lnTo>
                  <a:pt x="4169544" y="18623"/>
                </a:lnTo>
                <a:lnTo>
                  <a:pt x="4220779" y="12005"/>
                </a:lnTo>
                <a:lnTo>
                  <a:pt x="4273352" y="6852"/>
                </a:lnTo>
                <a:lnTo>
                  <a:pt x="4326944" y="3172"/>
                </a:lnTo>
                <a:lnTo>
                  <a:pt x="4381236" y="973"/>
                </a:lnTo>
                <a:lnTo>
                  <a:pt x="4435909" y="264"/>
                </a:lnTo>
                <a:lnTo>
                  <a:pt x="4490645" y="1054"/>
                </a:lnTo>
                <a:lnTo>
                  <a:pt x="4545123" y="3350"/>
                </a:lnTo>
                <a:lnTo>
                  <a:pt x="4599024" y="7162"/>
                </a:lnTo>
                <a:lnTo>
                  <a:pt x="4652031" y="12498"/>
                </a:lnTo>
                <a:lnTo>
                  <a:pt x="4703823" y="19366"/>
                </a:lnTo>
                <a:lnTo>
                  <a:pt x="4754082" y="27775"/>
                </a:lnTo>
                <a:lnTo>
                  <a:pt x="4802488" y="37733"/>
                </a:lnTo>
                <a:lnTo>
                  <a:pt x="4848723" y="49249"/>
                </a:lnTo>
                <a:lnTo>
                  <a:pt x="4912304" y="69262"/>
                </a:lnTo>
                <a:lnTo>
                  <a:pt x="4966376" y="91732"/>
                </a:lnTo>
                <a:lnTo>
                  <a:pt x="5010298" y="116311"/>
                </a:lnTo>
                <a:lnTo>
                  <a:pt x="5043429" y="142652"/>
                </a:lnTo>
                <a:lnTo>
                  <a:pt x="5065131" y="170407"/>
                </a:lnTo>
                <a:lnTo>
                  <a:pt x="5133674" y="177679"/>
                </a:lnTo>
                <a:lnTo>
                  <a:pt x="5198358" y="186972"/>
                </a:lnTo>
                <a:lnTo>
                  <a:pt x="5258935" y="198144"/>
                </a:lnTo>
                <a:lnTo>
                  <a:pt x="5315156" y="211055"/>
                </a:lnTo>
                <a:lnTo>
                  <a:pt x="5366774" y="225565"/>
                </a:lnTo>
                <a:lnTo>
                  <a:pt x="5413538" y="241532"/>
                </a:lnTo>
                <a:lnTo>
                  <a:pt x="5455203" y="258817"/>
                </a:lnTo>
                <a:lnTo>
                  <a:pt x="5491518" y="277278"/>
                </a:lnTo>
                <a:lnTo>
                  <a:pt x="5547107" y="317166"/>
                </a:lnTo>
                <a:lnTo>
                  <a:pt x="5578320" y="360074"/>
                </a:lnTo>
                <a:lnTo>
                  <a:pt x="5584165" y="382307"/>
                </a:lnTo>
                <a:lnTo>
                  <a:pt x="5583170" y="404874"/>
                </a:lnTo>
                <a:lnTo>
                  <a:pt x="5559669" y="450442"/>
                </a:lnTo>
                <a:lnTo>
                  <a:pt x="5527411" y="480414"/>
                </a:lnTo>
                <a:lnTo>
                  <a:pt x="5574117" y="502001"/>
                </a:lnTo>
                <a:lnTo>
                  <a:pt x="5613943" y="524462"/>
                </a:lnTo>
                <a:lnTo>
                  <a:pt x="5646946" y="547652"/>
                </a:lnTo>
                <a:lnTo>
                  <a:pt x="5692720" y="595649"/>
                </a:lnTo>
                <a:lnTo>
                  <a:pt x="5711902" y="644849"/>
                </a:lnTo>
                <a:lnTo>
                  <a:pt x="5711667" y="669543"/>
                </a:lnTo>
                <a:lnTo>
                  <a:pt x="5691832" y="718401"/>
                </a:lnTo>
                <a:lnTo>
                  <a:pt x="5646565" y="765600"/>
                </a:lnTo>
                <a:lnTo>
                  <a:pt x="5614540" y="788219"/>
                </a:lnTo>
                <a:lnTo>
                  <a:pt x="5576332" y="809995"/>
                </a:lnTo>
                <a:lnTo>
                  <a:pt x="5531997" y="830784"/>
                </a:lnTo>
                <a:lnTo>
                  <a:pt x="5481595" y="850443"/>
                </a:lnTo>
                <a:lnTo>
                  <a:pt x="5425183" y="868829"/>
                </a:lnTo>
                <a:lnTo>
                  <a:pt x="5362819" y="885798"/>
                </a:lnTo>
                <a:lnTo>
                  <a:pt x="5316085" y="896671"/>
                </a:lnTo>
                <a:lnTo>
                  <a:pt x="5267432" y="906511"/>
                </a:lnTo>
                <a:lnTo>
                  <a:pt x="5217026" y="915297"/>
                </a:lnTo>
                <a:lnTo>
                  <a:pt x="5165032" y="923009"/>
                </a:lnTo>
                <a:lnTo>
                  <a:pt x="5111616" y="929625"/>
                </a:lnTo>
                <a:lnTo>
                  <a:pt x="5056942" y="935126"/>
                </a:lnTo>
                <a:lnTo>
                  <a:pt x="5001175" y="939489"/>
                </a:lnTo>
                <a:lnTo>
                  <a:pt x="4944481" y="942694"/>
                </a:lnTo>
                <a:lnTo>
                  <a:pt x="4940814" y="965145"/>
                </a:lnTo>
                <a:lnTo>
                  <a:pt x="4915596" y="1008218"/>
                </a:lnTo>
                <a:lnTo>
                  <a:pt x="4868345" y="1048280"/>
                </a:lnTo>
                <a:lnTo>
                  <a:pt x="4801239" y="1084639"/>
                </a:lnTo>
                <a:lnTo>
                  <a:pt x="4760920" y="1101214"/>
                </a:lnTo>
                <a:lnTo>
                  <a:pt x="4716453" y="1116605"/>
                </a:lnTo>
                <a:lnTo>
                  <a:pt x="4668110" y="1130724"/>
                </a:lnTo>
                <a:lnTo>
                  <a:pt x="4616163" y="1143485"/>
                </a:lnTo>
                <a:lnTo>
                  <a:pt x="4560885" y="1154803"/>
                </a:lnTo>
                <a:lnTo>
                  <a:pt x="4502546" y="1164590"/>
                </a:lnTo>
                <a:lnTo>
                  <a:pt x="4441421" y="1172761"/>
                </a:lnTo>
                <a:lnTo>
                  <a:pt x="4377779" y="1179229"/>
                </a:lnTo>
                <a:lnTo>
                  <a:pt x="4311894" y="1183907"/>
                </a:lnTo>
                <a:lnTo>
                  <a:pt x="4244037" y="1186710"/>
                </a:lnTo>
                <a:lnTo>
                  <a:pt x="4174480" y="1187550"/>
                </a:lnTo>
                <a:lnTo>
                  <a:pt x="4121789" y="1186821"/>
                </a:lnTo>
                <a:lnTo>
                  <a:pt x="4069562" y="1184929"/>
                </a:lnTo>
                <a:lnTo>
                  <a:pt x="4017978" y="1181891"/>
                </a:lnTo>
                <a:lnTo>
                  <a:pt x="3967216" y="1177723"/>
                </a:lnTo>
                <a:lnTo>
                  <a:pt x="3917454" y="1172443"/>
                </a:lnTo>
                <a:lnTo>
                  <a:pt x="3868870" y="1166065"/>
                </a:lnTo>
                <a:lnTo>
                  <a:pt x="3821644" y="1158607"/>
                </a:lnTo>
                <a:lnTo>
                  <a:pt x="3775954" y="1150085"/>
                </a:lnTo>
                <a:lnTo>
                  <a:pt x="3755368" y="1169631"/>
                </a:lnTo>
                <a:lnTo>
                  <a:pt x="3702863" y="1206332"/>
                </a:lnTo>
                <a:lnTo>
                  <a:pt x="3636501" y="1239627"/>
                </a:lnTo>
                <a:lnTo>
                  <a:pt x="3598594" y="1254915"/>
                </a:lnTo>
                <a:lnTo>
                  <a:pt x="3557788" y="1269255"/>
                </a:lnTo>
                <a:lnTo>
                  <a:pt x="3514271" y="1282612"/>
                </a:lnTo>
                <a:lnTo>
                  <a:pt x="3468231" y="1294954"/>
                </a:lnTo>
                <a:lnTo>
                  <a:pt x="3419856" y="1306248"/>
                </a:lnTo>
                <a:lnTo>
                  <a:pt x="3369335" y="1316462"/>
                </a:lnTo>
                <a:lnTo>
                  <a:pt x="3316856" y="1325563"/>
                </a:lnTo>
                <a:lnTo>
                  <a:pt x="3262607" y="1333519"/>
                </a:lnTo>
                <a:lnTo>
                  <a:pt x="3206777" y="1340296"/>
                </a:lnTo>
                <a:lnTo>
                  <a:pt x="3149553" y="1345862"/>
                </a:lnTo>
                <a:lnTo>
                  <a:pt x="3091124" y="1350185"/>
                </a:lnTo>
                <a:lnTo>
                  <a:pt x="3031679" y="1353231"/>
                </a:lnTo>
                <a:lnTo>
                  <a:pt x="2971405" y="1354968"/>
                </a:lnTo>
                <a:lnTo>
                  <a:pt x="2910491" y="1355363"/>
                </a:lnTo>
                <a:lnTo>
                  <a:pt x="2849124" y="1354383"/>
                </a:lnTo>
                <a:lnTo>
                  <a:pt x="2787494" y="1351997"/>
                </a:lnTo>
                <a:lnTo>
                  <a:pt x="2725789" y="1348170"/>
                </a:lnTo>
                <a:lnTo>
                  <a:pt x="2664196" y="1342871"/>
                </a:lnTo>
                <a:lnTo>
                  <a:pt x="2605753" y="1336435"/>
                </a:lnTo>
                <a:lnTo>
                  <a:pt x="2549105" y="1328739"/>
                </a:lnTo>
                <a:lnTo>
                  <a:pt x="2494424" y="1319826"/>
                </a:lnTo>
                <a:lnTo>
                  <a:pt x="2441883" y="1309737"/>
                </a:lnTo>
                <a:lnTo>
                  <a:pt x="2391654" y="1298516"/>
                </a:lnTo>
                <a:lnTo>
                  <a:pt x="2343909" y="1286206"/>
                </a:lnTo>
                <a:lnTo>
                  <a:pt x="2298821" y="1272848"/>
                </a:lnTo>
                <a:lnTo>
                  <a:pt x="2256561" y="1258486"/>
                </a:lnTo>
                <a:lnTo>
                  <a:pt x="2217301" y="1243163"/>
                </a:lnTo>
                <a:lnTo>
                  <a:pt x="2181215" y="1226920"/>
                </a:lnTo>
                <a:lnTo>
                  <a:pt x="2130810" y="1236140"/>
                </a:lnTo>
                <a:lnTo>
                  <a:pt x="2079496" y="1244337"/>
                </a:lnTo>
                <a:lnTo>
                  <a:pt x="2027390" y="1251521"/>
                </a:lnTo>
                <a:lnTo>
                  <a:pt x="1974612" y="1257700"/>
                </a:lnTo>
                <a:lnTo>
                  <a:pt x="1921279" y="1262884"/>
                </a:lnTo>
                <a:lnTo>
                  <a:pt x="1867510" y="1267084"/>
                </a:lnTo>
                <a:lnTo>
                  <a:pt x="1813422" y="1270308"/>
                </a:lnTo>
                <a:lnTo>
                  <a:pt x="1759134" y="1272567"/>
                </a:lnTo>
                <a:lnTo>
                  <a:pt x="1704764" y="1273869"/>
                </a:lnTo>
                <a:lnTo>
                  <a:pt x="1650430" y="1274225"/>
                </a:lnTo>
                <a:lnTo>
                  <a:pt x="1596251" y="1273644"/>
                </a:lnTo>
                <a:lnTo>
                  <a:pt x="1542345" y="1272135"/>
                </a:lnTo>
                <a:lnTo>
                  <a:pt x="1488829" y="1269709"/>
                </a:lnTo>
                <a:lnTo>
                  <a:pt x="1435823" y="1266374"/>
                </a:lnTo>
                <a:lnTo>
                  <a:pt x="1383443" y="1262141"/>
                </a:lnTo>
                <a:lnTo>
                  <a:pt x="1331810" y="1257018"/>
                </a:lnTo>
                <a:lnTo>
                  <a:pt x="1281039" y="1251017"/>
                </a:lnTo>
                <a:lnTo>
                  <a:pt x="1231251" y="1244145"/>
                </a:lnTo>
                <a:lnTo>
                  <a:pt x="1182563" y="1236413"/>
                </a:lnTo>
                <a:lnTo>
                  <a:pt x="1135092" y="1227831"/>
                </a:lnTo>
                <a:lnTo>
                  <a:pt x="1088959" y="1218407"/>
                </a:lnTo>
                <a:lnTo>
                  <a:pt x="1044280" y="1208152"/>
                </a:lnTo>
                <a:lnTo>
                  <a:pt x="1001173" y="1197075"/>
                </a:lnTo>
                <a:lnTo>
                  <a:pt x="959758" y="1185185"/>
                </a:lnTo>
                <a:lnTo>
                  <a:pt x="920152" y="1172493"/>
                </a:lnTo>
                <a:lnTo>
                  <a:pt x="882473" y="1159008"/>
                </a:lnTo>
                <a:lnTo>
                  <a:pt x="846840" y="1144740"/>
                </a:lnTo>
                <a:lnTo>
                  <a:pt x="782183" y="1113890"/>
                </a:lnTo>
                <a:lnTo>
                  <a:pt x="778500" y="1111858"/>
                </a:lnTo>
                <a:lnTo>
                  <a:pt x="774944" y="1109953"/>
                </a:lnTo>
                <a:lnTo>
                  <a:pt x="771388" y="1107921"/>
                </a:lnTo>
                <a:lnTo>
                  <a:pt x="704243" y="1109203"/>
                </a:lnTo>
                <a:lnTo>
                  <a:pt x="638490" y="1108013"/>
                </a:lnTo>
                <a:lnTo>
                  <a:pt x="574609" y="1104474"/>
                </a:lnTo>
                <a:lnTo>
                  <a:pt x="513079" y="1098706"/>
                </a:lnTo>
                <a:lnTo>
                  <a:pt x="454378" y="1090832"/>
                </a:lnTo>
                <a:lnTo>
                  <a:pt x="398987" y="1080972"/>
                </a:lnTo>
                <a:lnTo>
                  <a:pt x="347383" y="1069250"/>
                </a:lnTo>
                <a:lnTo>
                  <a:pt x="300046" y="1055785"/>
                </a:lnTo>
                <a:lnTo>
                  <a:pt x="257454" y="1040701"/>
                </a:lnTo>
                <a:lnTo>
                  <a:pt x="220088" y="1024118"/>
                </a:lnTo>
                <a:lnTo>
                  <a:pt x="162946" y="986943"/>
                </a:lnTo>
                <a:lnTo>
                  <a:pt x="132451" y="945234"/>
                </a:lnTo>
                <a:lnTo>
                  <a:pt x="129481" y="912798"/>
                </a:lnTo>
                <a:lnTo>
                  <a:pt x="143867" y="881033"/>
                </a:lnTo>
                <a:lnTo>
                  <a:pt x="174888" y="850639"/>
                </a:lnTo>
                <a:lnTo>
                  <a:pt x="221827" y="822318"/>
                </a:lnTo>
                <a:lnTo>
                  <a:pt x="283962" y="796771"/>
                </a:lnTo>
                <a:lnTo>
                  <a:pt x="219426" y="782510"/>
                </a:lnTo>
                <a:lnTo>
                  <a:pt x="162697" y="765965"/>
                </a:lnTo>
                <a:lnTo>
                  <a:pt x="114020" y="747439"/>
                </a:lnTo>
                <a:lnTo>
                  <a:pt x="73641" y="727236"/>
                </a:lnTo>
                <a:lnTo>
                  <a:pt x="41804" y="705659"/>
                </a:lnTo>
                <a:lnTo>
                  <a:pt x="4738" y="659595"/>
                </a:lnTo>
                <a:lnTo>
                  <a:pt x="0" y="635716"/>
                </a:lnTo>
                <a:lnTo>
                  <a:pt x="4784" y="611676"/>
                </a:lnTo>
                <a:lnTo>
                  <a:pt x="43904" y="564329"/>
                </a:lnTo>
                <a:lnTo>
                  <a:pt x="78730" y="541628"/>
                </a:lnTo>
                <a:lnTo>
                  <a:pt x="150132" y="510182"/>
                </a:lnTo>
                <a:lnTo>
                  <a:pt x="192541" y="496595"/>
                </a:lnTo>
                <a:lnTo>
                  <a:pt x="238876" y="484547"/>
                </a:lnTo>
                <a:lnTo>
                  <a:pt x="288728" y="474126"/>
                </a:lnTo>
                <a:lnTo>
                  <a:pt x="341686" y="465419"/>
                </a:lnTo>
                <a:lnTo>
                  <a:pt x="397341" y="458511"/>
                </a:lnTo>
                <a:lnTo>
                  <a:pt x="455283" y="453490"/>
                </a:lnTo>
                <a:lnTo>
                  <a:pt x="515102" y="450442"/>
                </a:lnTo>
                <a:lnTo>
                  <a:pt x="519801" y="446251"/>
                </a:lnTo>
                <a:close/>
              </a:path>
            </a:pathLst>
          </a:custGeom>
          <a:ln w="25146">
            <a:solidFill>
              <a:schemeClr val="bg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6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29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2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8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82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15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12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08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文本框 33">
            <a:extLst>
              <a:ext uri="{FF2B5EF4-FFF2-40B4-BE49-F238E27FC236}">
                <a16:creationId xmlns:a16="http://schemas.microsoft.com/office/drawing/2014/main" id="{6E4F6CBD-EE1D-445B-B411-E4E2BBC19052}"/>
              </a:ext>
            </a:extLst>
          </p:cNvPr>
          <p:cNvSpPr txBox="1"/>
          <p:nvPr/>
        </p:nvSpPr>
        <p:spPr>
          <a:xfrm>
            <a:off x="5600490" y="5365414"/>
            <a:ext cx="999030" cy="264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6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29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2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8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82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15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12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08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边缘云</a:t>
            </a:r>
            <a:r>
              <a: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VPC</a:t>
            </a:r>
            <a:endParaRPr lang="zh-CN" altLang="en-US" sz="105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E7E4A12B-D4D4-456D-A6BA-8E47FE621695}"/>
              </a:ext>
            </a:extLst>
          </p:cNvPr>
          <p:cNvSpPr/>
          <p:nvPr/>
        </p:nvSpPr>
        <p:spPr>
          <a:xfrm>
            <a:off x="474599" y="1596790"/>
            <a:ext cx="4940797" cy="668059"/>
          </a:xfrm>
          <a:prstGeom prst="rect">
            <a:avLst/>
          </a:prstGeom>
          <a:gradFill>
            <a:gsLst>
              <a:gs pos="0">
                <a:srgbClr val="2FF4E9">
                  <a:alpha val="43000"/>
                </a:srgbClr>
              </a:gs>
              <a:gs pos="100000">
                <a:srgbClr val="B431A8">
                  <a:alpha val="13000"/>
                </a:srgb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  <a:buFont typeface="Arial" panose="020B060402020209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移动边缘云服务平台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9FF2C372-2C15-474E-B961-1A1B7BEE97A4}"/>
              </a:ext>
            </a:extLst>
          </p:cNvPr>
          <p:cNvSpPr/>
          <p:nvPr/>
        </p:nvSpPr>
        <p:spPr>
          <a:xfrm>
            <a:off x="474599" y="2509315"/>
            <a:ext cx="4941485" cy="372896"/>
          </a:xfrm>
          <a:prstGeom prst="rect">
            <a:avLst/>
          </a:prstGeom>
          <a:gradFill>
            <a:gsLst>
              <a:gs pos="0">
                <a:srgbClr val="2FF4E9">
                  <a:alpha val="43000"/>
                </a:srgbClr>
              </a:gs>
              <a:gs pos="100000">
                <a:srgbClr val="B431A8">
                  <a:alpha val="13000"/>
                </a:srgb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  <a:buFont typeface="Arial" panose="020B060402020209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移动云云网业务开通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  <p:sp>
        <p:nvSpPr>
          <p:cNvPr id="76" name="文本框 84">
            <a:extLst>
              <a:ext uri="{FF2B5EF4-FFF2-40B4-BE49-F238E27FC236}">
                <a16:creationId xmlns:a16="http://schemas.microsoft.com/office/drawing/2014/main" id="{23039944-FC83-4C22-BF46-B1FB7B6857A9}"/>
              </a:ext>
            </a:extLst>
          </p:cNvPr>
          <p:cNvSpPr txBox="1"/>
          <p:nvPr/>
        </p:nvSpPr>
        <p:spPr>
          <a:xfrm>
            <a:off x="5426405" y="3314816"/>
            <a:ext cx="1274933" cy="997018"/>
          </a:xfrm>
          <a:prstGeom prst="rect">
            <a:avLst/>
          </a:prstGeom>
          <a:gradFill>
            <a:gsLst>
              <a:gs pos="0">
                <a:srgbClr val="2FF4E9">
                  <a:alpha val="43000"/>
                </a:srgbClr>
              </a:gs>
              <a:gs pos="100000">
                <a:srgbClr val="B431A8">
                  <a:alpha val="13000"/>
                </a:srgb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lnSpc>
                <a:spcPct val="160000"/>
              </a:lnSpc>
              <a:buFont typeface="Arial" panose="020B0604020202090204" pitchFamily="34" charset="0"/>
              <a:buNone/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dirty="0"/>
              <a:t>入云编排器</a:t>
            </a:r>
          </a:p>
        </p:txBody>
      </p: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FA9EF34F-832A-4D11-BB8C-7FC78AB0129E}"/>
              </a:ext>
            </a:extLst>
          </p:cNvPr>
          <p:cNvCxnSpPr>
            <a:cxnSpLocks/>
            <a:stCxn id="72" idx="2"/>
          </p:cNvCxnSpPr>
          <p:nvPr/>
        </p:nvCxnSpPr>
        <p:spPr>
          <a:xfrm>
            <a:off x="2945342" y="2882211"/>
            <a:ext cx="6880" cy="432604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C5318ABC-9E52-4F02-9E47-99B3D9C942DE}"/>
              </a:ext>
            </a:extLst>
          </p:cNvPr>
          <p:cNvCxnSpPr>
            <a:cxnSpLocks/>
          </p:cNvCxnSpPr>
          <p:nvPr/>
        </p:nvCxnSpPr>
        <p:spPr>
          <a:xfrm>
            <a:off x="2944997" y="4311834"/>
            <a:ext cx="0" cy="1155866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:a16="http://schemas.microsoft.com/office/drawing/2014/main" id="{58E2AD4C-1C0F-4427-9E2C-CFAA2C66F2DB}"/>
              </a:ext>
            </a:extLst>
          </p:cNvPr>
          <p:cNvCxnSpPr>
            <a:cxnSpLocks/>
            <a:stCxn id="69" idx="2"/>
            <a:endCxn id="72" idx="0"/>
          </p:cNvCxnSpPr>
          <p:nvPr/>
        </p:nvCxnSpPr>
        <p:spPr>
          <a:xfrm>
            <a:off x="2945342" y="2264849"/>
            <a:ext cx="0" cy="244467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4" name="连接符: 肘形 133">
            <a:extLst>
              <a:ext uri="{FF2B5EF4-FFF2-40B4-BE49-F238E27FC236}">
                <a16:creationId xmlns:a16="http://schemas.microsoft.com/office/drawing/2014/main" id="{1E6F5428-7066-471B-A19B-062889144012}"/>
              </a:ext>
            </a:extLst>
          </p:cNvPr>
          <p:cNvCxnSpPr>
            <a:cxnSpLocks/>
            <a:stCxn id="72" idx="3"/>
            <a:endCxn id="76" idx="0"/>
          </p:cNvCxnSpPr>
          <p:nvPr/>
        </p:nvCxnSpPr>
        <p:spPr>
          <a:xfrm>
            <a:off x="5416085" y="2696327"/>
            <a:ext cx="648131" cy="618489"/>
          </a:xfrm>
          <a:prstGeom prst="bentConnector2">
            <a:avLst/>
          </a:prstGeom>
          <a:ln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5" name="流程图: 磁盘 84">
            <a:extLst>
              <a:ext uri="{FF2B5EF4-FFF2-40B4-BE49-F238E27FC236}">
                <a16:creationId xmlns:a16="http://schemas.microsoft.com/office/drawing/2014/main" id="{CD5BCA50-F923-422D-97F0-C0DD85914865}"/>
              </a:ext>
            </a:extLst>
          </p:cNvPr>
          <p:cNvSpPr/>
          <p:nvPr/>
        </p:nvSpPr>
        <p:spPr>
          <a:xfrm>
            <a:off x="5103490" y="5215347"/>
            <a:ext cx="442408" cy="571173"/>
          </a:xfrm>
          <a:prstGeom prst="flowChartMagneticDisk">
            <a:avLst/>
          </a:prstGeom>
          <a:solidFill>
            <a:srgbClr val="FFC000"/>
          </a:solidFill>
          <a:ln w="952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35998" rIns="0" bIns="3599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58415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rPr>
              <a:t>GW</a:t>
            </a:r>
          </a:p>
        </p:txBody>
      </p: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8AFF78FC-968F-40D4-8EA8-99F812034842}"/>
              </a:ext>
            </a:extLst>
          </p:cNvPr>
          <p:cNvCxnSpPr>
            <a:cxnSpLocks/>
          </p:cNvCxnSpPr>
          <p:nvPr/>
        </p:nvCxnSpPr>
        <p:spPr>
          <a:xfrm>
            <a:off x="6063528" y="4323100"/>
            <a:ext cx="688" cy="673692"/>
          </a:xfrm>
          <a:prstGeom prst="straightConnector1">
            <a:avLst/>
          </a:prstGeom>
          <a:ln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1208969" y="5936552"/>
            <a:ext cx="0" cy="54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6736000" y="5916960"/>
            <a:ext cx="0" cy="54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825" y="4841162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122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8003584" y="4940860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rPr>
              <a:t>边缘云内网段开通</a:t>
            </a:r>
          </a:p>
        </p:txBody>
      </p:sp>
      <p:sp>
        <p:nvSpPr>
          <p:cNvPr id="108" name="矩形 107"/>
          <p:cNvSpPr/>
          <p:nvPr/>
        </p:nvSpPr>
        <p:spPr>
          <a:xfrm>
            <a:off x="7202425" y="5264823"/>
            <a:ext cx="458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移动边缘云 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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边缘云内入云编排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  <a:sym typeface="Wingdings" panose="05000000000000000000" pitchFamily="2" charset="2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目标：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rPr>
              <a:t>PTN/PON/OTN/SPN 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 </a:t>
            </a:r>
            <a:r>
              <a:rPr lang="en-US" altLang="zh-CN" sz="12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vGW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 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itchFamily="2" charset="2"/>
              </a:rPr>
              <a:t>边缘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VPC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内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Wingdings" panose="05000000000000000000" pitchFamily="2" charset="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439530" y="1549261"/>
            <a:ext cx="5547929" cy="777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具备</a:t>
            </a:r>
            <a:r>
              <a:rPr lang="en-US" altLang="zh-CN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PTN/PON/OTN/SPN</a:t>
            </a:r>
            <a:r>
              <a:rPr lang="zh-CN" altLang="en-US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等多样化接入边缘云方式</a:t>
            </a:r>
            <a:endParaRPr lang="en-US" altLang="zh-CN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rgbClr val="00FDFF"/>
                  </a:gs>
                </a:gsLst>
                <a:lin ang="5160000" scaled="0"/>
              </a:gradFill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  <a:p>
            <a:pPr algn="ctr">
              <a:lnSpc>
                <a:spcPct val="130000"/>
              </a:lnSpc>
            </a:pPr>
            <a:r>
              <a:rPr lang="zh-CN" altLang="en-US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支持在线端到云拉通</a:t>
            </a:r>
            <a:endParaRPr lang="zh-CN" altLang="en-US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5000">
                    <a:srgbClr val="00FDFF"/>
                  </a:gs>
                </a:gsLst>
                <a:lin ang="5160000" scaled="0"/>
              </a:gradFill>
              <a:latin typeface="微软雅黑" pitchFamily="34" charset="-122"/>
              <a:ea typeface="微软雅黑" pitchFamily="34" charset="-122"/>
              <a:cs typeface="+mn-ea"/>
            </a:endParaRPr>
          </a:p>
        </p:txBody>
      </p:sp>
      <p:sp>
        <p:nvSpPr>
          <p:cNvPr id="129" name="文本框 3">
            <a:extLst>
              <a:ext uri="{FF2B5EF4-FFF2-40B4-BE49-F238E27FC236}">
                <a16:creationId xmlns:a16="http://schemas.microsoft.com/office/drawing/2014/main" id="{35F5C38B-A3C3-4F59-BC22-7B294327ECDB}"/>
              </a:ext>
            </a:extLst>
          </p:cNvPr>
          <p:cNvSpPr txBox="1"/>
          <p:nvPr/>
        </p:nvSpPr>
        <p:spPr>
          <a:xfrm>
            <a:off x="1599106" y="6064241"/>
            <a:ext cx="3280541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6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29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2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8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82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15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12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08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130" eaLnBrk="0" hangingPunct="0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PTN/PON/OTN/SPN</a:t>
            </a:r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）数据专线</a:t>
            </a:r>
          </a:p>
        </p:txBody>
      </p:sp>
      <p:sp>
        <p:nvSpPr>
          <p:cNvPr id="130" name="文本框 147">
            <a:extLst>
              <a:ext uri="{FF2B5EF4-FFF2-40B4-BE49-F238E27FC236}">
                <a16:creationId xmlns:a16="http://schemas.microsoft.com/office/drawing/2014/main" id="{7F09F2EE-1444-4C0A-802E-BA7A5F4AF779}"/>
              </a:ext>
            </a:extLst>
          </p:cNvPr>
          <p:cNvSpPr txBox="1"/>
          <p:nvPr/>
        </p:nvSpPr>
        <p:spPr>
          <a:xfrm>
            <a:off x="1208969" y="4599674"/>
            <a:ext cx="1995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96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729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62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586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482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315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2120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1085" algn="l" defTabSz="121729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、  省内数据专线段开通</a:t>
            </a:r>
          </a:p>
        </p:txBody>
      </p:sp>
      <p:cxnSp>
        <p:nvCxnSpPr>
          <p:cNvPr id="133" name="直接箭头连接符 132">
            <a:extLst>
              <a:ext uri="{FF2B5EF4-FFF2-40B4-BE49-F238E27FC236}">
                <a16:creationId xmlns:a16="http://schemas.microsoft.com/office/drawing/2014/main" id="{454CF3DC-FE69-4FF4-BC09-63A632C925BD}"/>
              </a:ext>
            </a:extLst>
          </p:cNvPr>
          <p:cNvCxnSpPr>
            <a:cxnSpLocks/>
          </p:cNvCxnSpPr>
          <p:nvPr/>
        </p:nvCxnSpPr>
        <p:spPr>
          <a:xfrm>
            <a:off x="4812174" y="6188508"/>
            <a:ext cx="4425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本框 183">
            <a:extLst>
              <a:ext uri="{FF2B5EF4-FFF2-40B4-BE49-F238E27FC236}">
                <a16:creationId xmlns:a16="http://schemas.microsoft.com/office/drawing/2014/main" id="{BDDB87C8-FF7C-460A-AE7C-733D82DA3E04}"/>
              </a:ext>
            </a:extLst>
          </p:cNvPr>
          <p:cNvSpPr txBox="1"/>
          <p:nvPr/>
        </p:nvSpPr>
        <p:spPr>
          <a:xfrm>
            <a:off x="5537853" y="6051314"/>
            <a:ext cx="1277720" cy="261612"/>
          </a:xfrm>
          <a:prstGeom prst="rect">
            <a:avLst/>
          </a:prstGeom>
          <a:noFill/>
        </p:spPr>
        <p:txBody>
          <a:bodyPr vert="horz" wrap="square" rtlCol="0" anchor="ctr" anchorCtr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边缘云内网络</a:t>
            </a:r>
          </a:p>
        </p:txBody>
      </p:sp>
      <p:cxnSp>
        <p:nvCxnSpPr>
          <p:cNvPr id="135" name="直接箭头连接符 134">
            <a:extLst>
              <a:ext uri="{FF2B5EF4-FFF2-40B4-BE49-F238E27FC236}">
                <a16:creationId xmlns:a16="http://schemas.microsoft.com/office/drawing/2014/main" id="{88AEFEBD-CE80-4F34-B14C-66B808A95027}"/>
              </a:ext>
            </a:extLst>
          </p:cNvPr>
          <p:cNvCxnSpPr>
            <a:cxnSpLocks/>
          </p:cNvCxnSpPr>
          <p:nvPr/>
        </p:nvCxnSpPr>
        <p:spPr>
          <a:xfrm flipV="1">
            <a:off x="6535066" y="6172368"/>
            <a:ext cx="162168" cy="11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箭头连接符 135">
            <a:extLst>
              <a:ext uri="{FF2B5EF4-FFF2-40B4-BE49-F238E27FC236}">
                <a16:creationId xmlns:a16="http://schemas.microsoft.com/office/drawing/2014/main" id="{21093753-095A-46F4-8209-B853CEC021B3}"/>
              </a:ext>
            </a:extLst>
          </p:cNvPr>
          <p:cNvCxnSpPr>
            <a:cxnSpLocks/>
          </p:cNvCxnSpPr>
          <p:nvPr/>
        </p:nvCxnSpPr>
        <p:spPr>
          <a:xfrm flipH="1">
            <a:off x="5340494" y="6179552"/>
            <a:ext cx="223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C2BFFC9E-B4DA-419A-97C1-4CE9545CC409}"/>
              </a:ext>
            </a:extLst>
          </p:cNvPr>
          <p:cNvCxnSpPr>
            <a:cxnSpLocks/>
          </p:cNvCxnSpPr>
          <p:nvPr/>
        </p:nvCxnSpPr>
        <p:spPr>
          <a:xfrm>
            <a:off x="1058945" y="5509899"/>
            <a:ext cx="4036024" cy="0"/>
          </a:xfrm>
          <a:prstGeom prst="line">
            <a:avLst/>
          </a:prstGeom>
          <a:ln w="34925">
            <a:solidFill>
              <a:schemeClr val="tx2">
                <a:lumMod val="60000"/>
                <a:lumOff val="4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71">
            <a:extLst>
              <a:ext uri="{FF2B5EF4-FFF2-40B4-BE49-F238E27FC236}">
                <a16:creationId xmlns:a16="http://schemas.microsoft.com/office/drawing/2014/main" id="{23D87F83-604F-4B6E-927C-CDD945C25C25}"/>
              </a:ext>
            </a:extLst>
          </p:cNvPr>
          <p:cNvSpPr txBox="1"/>
          <p:nvPr/>
        </p:nvSpPr>
        <p:spPr>
          <a:xfrm>
            <a:off x="467434" y="6099110"/>
            <a:ext cx="766045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客户场所</a:t>
            </a:r>
          </a:p>
        </p:txBody>
      </p:sp>
      <p:sp>
        <p:nvSpPr>
          <p:cNvPr id="140" name="Freeform 15">
            <a:extLst>
              <a:ext uri="{FF2B5EF4-FFF2-40B4-BE49-F238E27FC236}">
                <a16:creationId xmlns:a16="http://schemas.microsoft.com/office/drawing/2014/main" id="{AC02D22C-AB85-4FF6-B224-5153D936A352}"/>
              </a:ext>
            </a:extLst>
          </p:cNvPr>
          <p:cNvSpPr>
            <a:spLocks noEditPoints="1"/>
          </p:cNvSpPr>
          <p:nvPr/>
        </p:nvSpPr>
        <p:spPr bwMode="auto">
          <a:xfrm>
            <a:off x="553571" y="5179013"/>
            <a:ext cx="556810" cy="588348"/>
          </a:xfrm>
          <a:custGeom>
            <a:avLst/>
            <a:gdLst/>
            <a:ahLst/>
            <a:cxnLst>
              <a:cxn ang="0">
                <a:pos x="4804" y="4184"/>
              </a:cxn>
              <a:cxn ang="0">
                <a:pos x="4339" y="3796"/>
              </a:cxn>
              <a:cxn ang="0">
                <a:pos x="3797" y="3021"/>
              </a:cxn>
              <a:cxn ang="0">
                <a:pos x="3100" y="310"/>
              </a:cxn>
              <a:cxn ang="0">
                <a:pos x="2790" y="77"/>
              </a:cxn>
              <a:cxn ang="0">
                <a:pos x="2325" y="2944"/>
              </a:cxn>
              <a:cxn ang="0">
                <a:pos x="1550" y="3486"/>
              </a:cxn>
              <a:cxn ang="0">
                <a:pos x="1240" y="4029"/>
              </a:cxn>
              <a:cxn ang="0">
                <a:pos x="852" y="4726"/>
              </a:cxn>
              <a:cxn ang="0">
                <a:pos x="77" y="5191"/>
              </a:cxn>
              <a:cxn ang="0">
                <a:pos x="0" y="15651"/>
              </a:cxn>
              <a:cxn ang="0">
                <a:pos x="542" y="15961"/>
              </a:cxn>
              <a:cxn ang="0">
                <a:pos x="2170" y="14023"/>
              </a:cxn>
              <a:cxn ang="0">
                <a:pos x="3564" y="13869"/>
              </a:cxn>
              <a:cxn ang="0">
                <a:pos x="3642" y="15961"/>
              </a:cxn>
              <a:cxn ang="0">
                <a:pos x="5270" y="15961"/>
              </a:cxn>
              <a:cxn ang="0">
                <a:pos x="5812" y="15651"/>
              </a:cxn>
              <a:cxn ang="0">
                <a:pos x="5812" y="5191"/>
              </a:cxn>
              <a:cxn ang="0">
                <a:pos x="5037" y="4726"/>
              </a:cxn>
              <a:cxn ang="0">
                <a:pos x="1473" y="12552"/>
              </a:cxn>
              <a:cxn ang="0">
                <a:pos x="1240" y="12319"/>
              </a:cxn>
              <a:cxn ang="0">
                <a:pos x="1473" y="12009"/>
              </a:cxn>
              <a:cxn ang="0">
                <a:pos x="4339" y="12009"/>
              </a:cxn>
              <a:cxn ang="0">
                <a:pos x="4572" y="12319"/>
              </a:cxn>
              <a:cxn ang="0">
                <a:pos x="4339" y="12552"/>
              </a:cxn>
              <a:cxn ang="0">
                <a:pos x="1627" y="11002"/>
              </a:cxn>
              <a:cxn ang="0">
                <a:pos x="1317" y="10847"/>
              </a:cxn>
              <a:cxn ang="0">
                <a:pos x="1395" y="10460"/>
              </a:cxn>
              <a:cxn ang="0">
                <a:pos x="4185" y="10382"/>
              </a:cxn>
              <a:cxn ang="0">
                <a:pos x="4572" y="10537"/>
              </a:cxn>
              <a:cxn ang="0">
                <a:pos x="4495" y="10925"/>
              </a:cxn>
              <a:cxn ang="0">
                <a:pos x="4185" y="9452"/>
              </a:cxn>
              <a:cxn ang="0">
                <a:pos x="1395" y="9297"/>
              </a:cxn>
              <a:cxn ang="0">
                <a:pos x="1317" y="8987"/>
              </a:cxn>
              <a:cxn ang="0">
                <a:pos x="1627" y="8755"/>
              </a:cxn>
              <a:cxn ang="0">
                <a:pos x="4495" y="8833"/>
              </a:cxn>
              <a:cxn ang="0">
                <a:pos x="4572" y="9220"/>
              </a:cxn>
              <a:cxn ang="0">
                <a:pos x="4185" y="9452"/>
              </a:cxn>
              <a:cxn ang="0">
                <a:pos x="1473" y="7826"/>
              </a:cxn>
              <a:cxn ang="0">
                <a:pos x="1240" y="7516"/>
              </a:cxn>
              <a:cxn ang="0">
                <a:pos x="1473" y="7205"/>
              </a:cxn>
              <a:cxn ang="0">
                <a:pos x="4339" y="7205"/>
              </a:cxn>
              <a:cxn ang="0">
                <a:pos x="4572" y="7516"/>
              </a:cxn>
              <a:cxn ang="0">
                <a:pos x="4339" y="7826"/>
              </a:cxn>
              <a:cxn ang="0">
                <a:pos x="1627" y="6276"/>
              </a:cxn>
              <a:cxn ang="0">
                <a:pos x="1317" y="6043"/>
              </a:cxn>
              <a:cxn ang="0">
                <a:pos x="1395" y="5656"/>
              </a:cxn>
              <a:cxn ang="0">
                <a:pos x="4185" y="5578"/>
              </a:cxn>
              <a:cxn ang="0">
                <a:pos x="4572" y="5811"/>
              </a:cxn>
              <a:cxn ang="0">
                <a:pos x="4495" y="6121"/>
              </a:cxn>
            </a:cxnLst>
            <a:rect l="0" t="0" r="r" b="b"/>
            <a:pathLst>
              <a:path w="5889" h="15961">
                <a:moveTo>
                  <a:pt x="5037" y="4726"/>
                </a:moveTo>
                <a:lnTo>
                  <a:pt x="4960" y="4416"/>
                </a:lnTo>
                <a:lnTo>
                  <a:pt x="4804" y="4184"/>
                </a:lnTo>
                <a:lnTo>
                  <a:pt x="4572" y="4029"/>
                </a:lnTo>
                <a:lnTo>
                  <a:pt x="4339" y="3951"/>
                </a:lnTo>
                <a:lnTo>
                  <a:pt x="4339" y="3796"/>
                </a:lnTo>
                <a:lnTo>
                  <a:pt x="4262" y="3486"/>
                </a:lnTo>
                <a:lnTo>
                  <a:pt x="4107" y="3177"/>
                </a:lnTo>
                <a:lnTo>
                  <a:pt x="3797" y="3021"/>
                </a:lnTo>
                <a:lnTo>
                  <a:pt x="3487" y="2944"/>
                </a:lnTo>
                <a:lnTo>
                  <a:pt x="3254" y="2944"/>
                </a:lnTo>
                <a:lnTo>
                  <a:pt x="3100" y="310"/>
                </a:lnTo>
                <a:lnTo>
                  <a:pt x="3022" y="77"/>
                </a:lnTo>
                <a:lnTo>
                  <a:pt x="2945" y="0"/>
                </a:lnTo>
                <a:lnTo>
                  <a:pt x="2790" y="77"/>
                </a:lnTo>
                <a:lnTo>
                  <a:pt x="2790" y="310"/>
                </a:lnTo>
                <a:lnTo>
                  <a:pt x="2635" y="2944"/>
                </a:lnTo>
                <a:lnTo>
                  <a:pt x="2325" y="2944"/>
                </a:lnTo>
                <a:lnTo>
                  <a:pt x="2015" y="3021"/>
                </a:lnTo>
                <a:lnTo>
                  <a:pt x="1783" y="3177"/>
                </a:lnTo>
                <a:lnTo>
                  <a:pt x="1550" y="3486"/>
                </a:lnTo>
                <a:lnTo>
                  <a:pt x="1550" y="3796"/>
                </a:lnTo>
                <a:lnTo>
                  <a:pt x="1550" y="3951"/>
                </a:lnTo>
                <a:lnTo>
                  <a:pt x="1240" y="4029"/>
                </a:lnTo>
                <a:lnTo>
                  <a:pt x="1008" y="4184"/>
                </a:lnTo>
                <a:lnTo>
                  <a:pt x="852" y="4416"/>
                </a:lnTo>
                <a:lnTo>
                  <a:pt x="852" y="4726"/>
                </a:lnTo>
                <a:lnTo>
                  <a:pt x="465" y="4803"/>
                </a:lnTo>
                <a:lnTo>
                  <a:pt x="233" y="4959"/>
                </a:lnTo>
                <a:lnTo>
                  <a:pt x="77" y="5191"/>
                </a:lnTo>
                <a:lnTo>
                  <a:pt x="0" y="5578"/>
                </a:lnTo>
                <a:lnTo>
                  <a:pt x="0" y="15419"/>
                </a:lnTo>
                <a:lnTo>
                  <a:pt x="0" y="15651"/>
                </a:lnTo>
                <a:lnTo>
                  <a:pt x="155" y="15805"/>
                </a:lnTo>
                <a:lnTo>
                  <a:pt x="310" y="15961"/>
                </a:lnTo>
                <a:lnTo>
                  <a:pt x="542" y="15961"/>
                </a:lnTo>
                <a:lnTo>
                  <a:pt x="1627" y="15961"/>
                </a:lnTo>
                <a:lnTo>
                  <a:pt x="2170" y="15961"/>
                </a:lnTo>
                <a:lnTo>
                  <a:pt x="2170" y="14023"/>
                </a:lnTo>
                <a:lnTo>
                  <a:pt x="2247" y="13946"/>
                </a:lnTo>
                <a:lnTo>
                  <a:pt x="2325" y="13869"/>
                </a:lnTo>
                <a:lnTo>
                  <a:pt x="3564" y="13869"/>
                </a:lnTo>
                <a:lnTo>
                  <a:pt x="3642" y="13946"/>
                </a:lnTo>
                <a:lnTo>
                  <a:pt x="3642" y="14023"/>
                </a:lnTo>
                <a:lnTo>
                  <a:pt x="3642" y="15961"/>
                </a:lnTo>
                <a:lnTo>
                  <a:pt x="4185" y="15961"/>
                </a:lnTo>
                <a:lnTo>
                  <a:pt x="4262" y="15961"/>
                </a:lnTo>
                <a:lnTo>
                  <a:pt x="5270" y="15961"/>
                </a:lnTo>
                <a:lnTo>
                  <a:pt x="5502" y="15961"/>
                </a:lnTo>
                <a:lnTo>
                  <a:pt x="5735" y="15805"/>
                </a:lnTo>
                <a:lnTo>
                  <a:pt x="5812" y="15651"/>
                </a:lnTo>
                <a:lnTo>
                  <a:pt x="5889" y="15419"/>
                </a:lnTo>
                <a:lnTo>
                  <a:pt x="5889" y="5578"/>
                </a:lnTo>
                <a:lnTo>
                  <a:pt x="5812" y="5191"/>
                </a:lnTo>
                <a:lnTo>
                  <a:pt x="5657" y="4959"/>
                </a:lnTo>
                <a:lnTo>
                  <a:pt x="5347" y="4803"/>
                </a:lnTo>
                <a:lnTo>
                  <a:pt x="5037" y="4726"/>
                </a:lnTo>
                <a:close/>
                <a:moveTo>
                  <a:pt x="4185" y="12629"/>
                </a:moveTo>
                <a:lnTo>
                  <a:pt x="1627" y="12629"/>
                </a:lnTo>
                <a:lnTo>
                  <a:pt x="1473" y="12552"/>
                </a:lnTo>
                <a:lnTo>
                  <a:pt x="1395" y="12552"/>
                </a:lnTo>
                <a:lnTo>
                  <a:pt x="1317" y="12396"/>
                </a:lnTo>
                <a:lnTo>
                  <a:pt x="1240" y="12319"/>
                </a:lnTo>
                <a:lnTo>
                  <a:pt x="1317" y="12164"/>
                </a:lnTo>
                <a:lnTo>
                  <a:pt x="1395" y="12087"/>
                </a:lnTo>
                <a:lnTo>
                  <a:pt x="1473" y="12009"/>
                </a:lnTo>
                <a:lnTo>
                  <a:pt x="1627" y="11931"/>
                </a:lnTo>
                <a:lnTo>
                  <a:pt x="4185" y="11931"/>
                </a:lnTo>
                <a:lnTo>
                  <a:pt x="4339" y="12009"/>
                </a:lnTo>
                <a:lnTo>
                  <a:pt x="4495" y="12087"/>
                </a:lnTo>
                <a:lnTo>
                  <a:pt x="4572" y="12164"/>
                </a:lnTo>
                <a:lnTo>
                  <a:pt x="4572" y="12319"/>
                </a:lnTo>
                <a:lnTo>
                  <a:pt x="4572" y="12396"/>
                </a:lnTo>
                <a:lnTo>
                  <a:pt x="4495" y="12552"/>
                </a:lnTo>
                <a:lnTo>
                  <a:pt x="4339" y="12552"/>
                </a:lnTo>
                <a:lnTo>
                  <a:pt x="4185" y="12629"/>
                </a:lnTo>
                <a:close/>
                <a:moveTo>
                  <a:pt x="4185" y="11002"/>
                </a:moveTo>
                <a:lnTo>
                  <a:pt x="1627" y="11002"/>
                </a:lnTo>
                <a:lnTo>
                  <a:pt x="1473" y="11002"/>
                </a:lnTo>
                <a:lnTo>
                  <a:pt x="1395" y="10925"/>
                </a:lnTo>
                <a:lnTo>
                  <a:pt x="1317" y="10847"/>
                </a:lnTo>
                <a:lnTo>
                  <a:pt x="1240" y="10692"/>
                </a:lnTo>
                <a:lnTo>
                  <a:pt x="1317" y="10537"/>
                </a:lnTo>
                <a:lnTo>
                  <a:pt x="1395" y="10460"/>
                </a:lnTo>
                <a:lnTo>
                  <a:pt x="1473" y="10382"/>
                </a:lnTo>
                <a:lnTo>
                  <a:pt x="1627" y="10382"/>
                </a:lnTo>
                <a:lnTo>
                  <a:pt x="4185" y="10382"/>
                </a:lnTo>
                <a:lnTo>
                  <a:pt x="4339" y="10382"/>
                </a:lnTo>
                <a:lnTo>
                  <a:pt x="4495" y="10460"/>
                </a:lnTo>
                <a:lnTo>
                  <a:pt x="4572" y="10537"/>
                </a:lnTo>
                <a:lnTo>
                  <a:pt x="4572" y="10692"/>
                </a:lnTo>
                <a:lnTo>
                  <a:pt x="4572" y="10847"/>
                </a:lnTo>
                <a:lnTo>
                  <a:pt x="4495" y="10925"/>
                </a:lnTo>
                <a:lnTo>
                  <a:pt x="4339" y="11002"/>
                </a:lnTo>
                <a:lnTo>
                  <a:pt x="4185" y="11002"/>
                </a:lnTo>
                <a:close/>
                <a:moveTo>
                  <a:pt x="4185" y="9452"/>
                </a:moveTo>
                <a:lnTo>
                  <a:pt x="1627" y="9452"/>
                </a:lnTo>
                <a:lnTo>
                  <a:pt x="1473" y="9375"/>
                </a:lnTo>
                <a:lnTo>
                  <a:pt x="1395" y="9297"/>
                </a:lnTo>
                <a:lnTo>
                  <a:pt x="1317" y="9220"/>
                </a:lnTo>
                <a:lnTo>
                  <a:pt x="1240" y="9064"/>
                </a:lnTo>
                <a:lnTo>
                  <a:pt x="1317" y="8987"/>
                </a:lnTo>
                <a:lnTo>
                  <a:pt x="1395" y="8833"/>
                </a:lnTo>
                <a:lnTo>
                  <a:pt x="1473" y="8833"/>
                </a:lnTo>
                <a:lnTo>
                  <a:pt x="1627" y="8755"/>
                </a:lnTo>
                <a:lnTo>
                  <a:pt x="4185" y="8755"/>
                </a:lnTo>
                <a:lnTo>
                  <a:pt x="4339" y="8833"/>
                </a:lnTo>
                <a:lnTo>
                  <a:pt x="4495" y="8833"/>
                </a:lnTo>
                <a:lnTo>
                  <a:pt x="4572" y="8987"/>
                </a:lnTo>
                <a:lnTo>
                  <a:pt x="4572" y="9064"/>
                </a:lnTo>
                <a:lnTo>
                  <a:pt x="4572" y="9220"/>
                </a:lnTo>
                <a:lnTo>
                  <a:pt x="4495" y="9297"/>
                </a:lnTo>
                <a:lnTo>
                  <a:pt x="4339" y="9375"/>
                </a:lnTo>
                <a:lnTo>
                  <a:pt x="4185" y="9452"/>
                </a:lnTo>
                <a:close/>
                <a:moveTo>
                  <a:pt x="4185" y="7826"/>
                </a:moveTo>
                <a:lnTo>
                  <a:pt x="1627" y="7826"/>
                </a:lnTo>
                <a:lnTo>
                  <a:pt x="1473" y="7826"/>
                </a:lnTo>
                <a:lnTo>
                  <a:pt x="1395" y="7747"/>
                </a:lnTo>
                <a:lnTo>
                  <a:pt x="1317" y="7670"/>
                </a:lnTo>
                <a:lnTo>
                  <a:pt x="1240" y="7516"/>
                </a:lnTo>
                <a:lnTo>
                  <a:pt x="1317" y="7360"/>
                </a:lnTo>
                <a:lnTo>
                  <a:pt x="1395" y="7283"/>
                </a:lnTo>
                <a:lnTo>
                  <a:pt x="1473" y="7205"/>
                </a:lnTo>
                <a:lnTo>
                  <a:pt x="1627" y="7205"/>
                </a:lnTo>
                <a:lnTo>
                  <a:pt x="4185" y="7205"/>
                </a:lnTo>
                <a:lnTo>
                  <a:pt x="4339" y="7205"/>
                </a:lnTo>
                <a:lnTo>
                  <a:pt x="4495" y="7283"/>
                </a:lnTo>
                <a:lnTo>
                  <a:pt x="4572" y="7360"/>
                </a:lnTo>
                <a:lnTo>
                  <a:pt x="4572" y="7516"/>
                </a:lnTo>
                <a:lnTo>
                  <a:pt x="4572" y="7670"/>
                </a:lnTo>
                <a:lnTo>
                  <a:pt x="4495" y="7747"/>
                </a:lnTo>
                <a:lnTo>
                  <a:pt x="4339" y="7826"/>
                </a:lnTo>
                <a:lnTo>
                  <a:pt x="4185" y="7826"/>
                </a:lnTo>
                <a:close/>
                <a:moveTo>
                  <a:pt x="4185" y="6276"/>
                </a:moveTo>
                <a:lnTo>
                  <a:pt x="1627" y="6276"/>
                </a:lnTo>
                <a:lnTo>
                  <a:pt x="1473" y="6199"/>
                </a:lnTo>
                <a:lnTo>
                  <a:pt x="1395" y="6121"/>
                </a:lnTo>
                <a:lnTo>
                  <a:pt x="1317" y="6043"/>
                </a:lnTo>
                <a:lnTo>
                  <a:pt x="1240" y="5888"/>
                </a:lnTo>
                <a:lnTo>
                  <a:pt x="1317" y="5811"/>
                </a:lnTo>
                <a:lnTo>
                  <a:pt x="1395" y="5656"/>
                </a:lnTo>
                <a:lnTo>
                  <a:pt x="1473" y="5578"/>
                </a:lnTo>
                <a:lnTo>
                  <a:pt x="1627" y="5578"/>
                </a:lnTo>
                <a:lnTo>
                  <a:pt x="4185" y="5578"/>
                </a:lnTo>
                <a:lnTo>
                  <a:pt x="4339" y="5578"/>
                </a:lnTo>
                <a:lnTo>
                  <a:pt x="4495" y="5656"/>
                </a:lnTo>
                <a:lnTo>
                  <a:pt x="4572" y="5811"/>
                </a:lnTo>
                <a:lnTo>
                  <a:pt x="4572" y="5888"/>
                </a:lnTo>
                <a:lnTo>
                  <a:pt x="4572" y="6043"/>
                </a:lnTo>
                <a:lnTo>
                  <a:pt x="4495" y="6121"/>
                </a:lnTo>
                <a:lnTo>
                  <a:pt x="4339" y="6199"/>
                </a:lnTo>
                <a:lnTo>
                  <a:pt x="4185" y="6276"/>
                </a:lnTo>
                <a:close/>
              </a:path>
            </a:pathLst>
          </a:custGeom>
          <a:solidFill>
            <a:srgbClr val="00A5D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2" name="直接箭头连接符 141">
            <a:extLst>
              <a:ext uri="{FF2B5EF4-FFF2-40B4-BE49-F238E27FC236}">
                <a16:creationId xmlns:a16="http://schemas.microsoft.com/office/drawing/2014/main" id="{9F84537C-BE8F-49AD-873B-0A4E9C5571EF}"/>
              </a:ext>
            </a:extLst>
          </p:cNvPr>
          <p:cNvCxnSpPr>
            <a:cxnSpLocks/>
          </p:cNvCxnSpPr>
          <p:nvPr/>
        </p:nvCxnSpPr>
        <p:spPr>
          <a:xfrm flipH="1">
            <a:off x="1352086" y="6199824"/>
            <a:ext cx="436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5318699" y="5931063"/>
            <a:ext cx="0" cy="543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包含 背景图案&#10;&#10;描述已自动生成">
            <a:extLst>
              <a:ext uri="{FF2B5EF4-FFF2-40B4-BE49-F238E27FC236}">
                <a16:creationId xmlns:a16="http://schemas.microsoft.com/office/drawing/2014/main" id="{93CD876C-632A-884F-912D-4C2B34B7E5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29817" y="0"/>
            <a:ext cx="12192000" cy="6858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4836E13-927E-C441-B335-C4DBDDC3D199}"/>
              </a:ext>
            </a:extLst>
          </p:cNvPr>
          <p:cNvSpPr txBox="1"/>
          <p:nvPr/>
        </p:nvSpPr>
        <p:spPr>
          <a:xfrm>
            <a:off x="4114333" y="2664103"/>
            <a:ext cx="409892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谢  谢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3BF5042-9D64-4149-87B3-01A815674695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EEF59E99-6A76-9843-86F0-D66153C37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B821910-AF4E-A440-B4DE-86DA4951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C6E0835-464C-C04C-A185-7E66512A37B2}"/>
              </a:ext>
            </a:extLst>
          </p:cNvPr>
          <p:cNvSpPr txBox="1"/>
          <p:nvPr/>
        </p:nvSpPr>
        <p:spPr>
          <a:xfrm>
            <a:off x="4422370" y="3253319"/>
            <a:ext cx="3507971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5020"/>
              </a:lnSpc>
            </a:pPr>
            <a:r>
              <a:rPr kumimoji="1" lang="zh-CN" altLang="en-US" sz="2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中国移动云能力中心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AF4032C-9FE6-4F4F-B2AD-918A7B8DB383}"/>
              </a:ext>
            </a:extLst>
          </p:cNvPr>
          <p:cNvSpPr txBox="1"/>
          <p:nvPr/>
        </p:nvSpPr>
        <p:spPr>
          <a:xfrm>
            <a:off x="2095411" y="3879000"/>
            <a:ext cx="8153171" cy="63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20"/>
              </a:lnSpc>
            </a:pPr>
            <a:r>
              <a: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310582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包含 背景图案&#10;&#10;描述已自动生成">
            <a:extLst>
              <a:ext uri="{FF2B5EF4-FFF2-40B4-BE49-F238E27FC236}">
                <a16:creationId xmlns:a16="http://schemas.microsoft.com/office/drawing/2014/main" id="{93CD876C-632A-884F-912D-4C2B34B7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9817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13BF5042-9D64-4149-87B3-01A815674695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EEF59E99-6A76-9843-86F0-D66153C37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B821910-AF4E-A440-B4DE-86DA4951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sp>
        <p:nvSpPr>
          <p:cNvPr id="9" name="文本框 3"/>
          <p:cNvSpPr txBox="1"/>
          <p:nvPr/>
        </p:nvSpPr>
        <p:spPr>
          <a:xfrm>
            <a:off x="2239585" y="1914823"/>
            <a:ext cx="7603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云网一体  贴身服务  随心定制  安全可控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B4A007C-02D4-4A14-8F34-31C5E7796B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07" y="2941322"/>
            <a:ext cx="1848827" cy="184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38" y="2892181"/>
            <a:ext cx="1947108" cy="194710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177562" y="5063651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扫一扫，关注移动云公众号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获取最新产品资讯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7982509" y="506365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扫一扫，关注苏研大云人公众号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获取最新技术干货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81387C8-2CF8-460F-B7B8-552E7D536419}"/>
              </a:ext>
            </a:extLst>
          </p:cNvPr>
          <p:cNvSpPr/>
          <p:nvPr/>
        </p:nvSpPr>
        <p:spPr>
          <a:xfrm>
            <a:off x="3993992" y="5063651"/>
            <a:ext cx="3818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扫一扫，关注边缘智能服务平台公众号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获取最新产品资讯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8C06DB1-9693-49BA-B453-94C0A6CE5636}"/>
              </a:ext>
            </a:extLst>
          </p:cNvPr>
          <p:cNvGrpSpPr/>
          <p:nvPr/>
        </p:nvGrpSpPr>
        <p:grpSpPr>
          <a:xfrm>
            <a:off x="5070032" y="2892181"/>
            <a:ext cx="1947108" cy="1947108"/>
            <a:chOff x="4439344" y="2941320"/>
            <a:chExt cx="1947108" cy="194710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204094C2-31E5-40A8-B209-138FEA00693E}"/>
                </a:ext>
              </a:extLst>
            </p:cNvPr>
            <p:cNvSpPr/>
            <p:nvPr/>
          </p:nvSpPr>
          <p:spPr>
            <a:xfrm>
              <a:off x="4439344" y="2941320"/>
              <a:ext cx="1947108" cy="194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2A538AF-3838-49AF-A1FD-32DBF452D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117" y="3032093"/>
              <a:ext cx="1765563" cy="1765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21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ED65F0-0C91-474F-9B50-4D49726F1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29" y="2036409"/>
            <a:ext cx="1510844" cy="16932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497548-2C2F-0D48-A614-8F014E424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623" y="2036409"/>
            <a:ext cx="1510844" cy="169326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5C543C5-AD03-C849-B5FB-6C778A000D55}"/>
              </a:ext>
            </a:extLst>
          </p:cNvPr>
          <p:cNvSpPr txBox="1"/>
          <p:nvPr/>
        </p:nvSpPr>
        <p:spPr>
          <a:xfrm>
            <a:off x="3520991" y="2449949"/>
            <a:ext cx="10458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01</a:t>
            </a:r>
            <a:endParaRPr lang="zh-CN" altLang="en-US" sz="5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C151DD-2AA6-394F-8DA8-8AFD3DA27A73}"/>
              </a:ext>
            </a:extLst>
          </p:cNvPr>
          <p:cNvSpPr txBox="1"/>
          <p:nvPr/>
        </p:nvSpPr>
        <p:spPr>
          <a:xfrm>
            <a:off x="7277074" y="2449949"/>
            <a:ext cx="1045828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02</a:t>
            </a:r>
            <a:endParaRPr lang="zh-CN" altLang="en-US" sz="5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86127C5-30DD-B145-AEE1-2AAC7C6B3876}"/>
              </a:ext>
            </a:extLst>
          </p:cNvPr>
          <p:cNvSpPr txBox="1"/>
          <p:nvPr/>
        </p:nvSpPr>
        <p:spPr>
          <a:xfrm>
            <a:off x="2301163" y="4330715"/>
            <a:ext cx="3621964" cy="10057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边缘云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inpin heiti" panose="00000500000000000000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是</a:t>
            </a:r>
            <a:r>
              <a: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5G</a:t>
            </a: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高质量发展的关键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inpin heiti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B386136-30A5-CB4D-A4A8-A7C00BA4F044}"/>
              </a:ext>
            </a:extLst>
          </p:cNvPr>
          <p:cNvSpPr txBox="1"/>
          <p:nvPr/>
        </p:nvSpPr>
        <p:spPr>
          <a:xfrm>
            <a:off x="6376031" y="4333105"/>
            <a:ext cx="2984393" cy="10057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24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b="1" dirty="0">
                <a:sym typeface="inpin heiti" panose="00000500000000000000" pitchFamily="2" charset="-122"/>
              </a:rPr>
              <a:t>移动边缘云</a:t>
            </a:r>
            <a:endParaRPr lang="en-US" altLang="zh-CN" b="1" dirty="0">
              <a:sym typeface="inpin heiti" panose="00000500000000000000" pitchFamily="2" charset="-122"/>
            </a:endParaRPr>
          </a:p>
          <a:p>
            <a:r>
              <a:rPr lang="zh-CN" altLang="en-US" b="1" dirty="0">
                <a:sym typeface="inpin heiti" panose="00000500000000000000" pitchFamily="2" charset="-122"/>
              </a:rPr>
              <a:t>云边协同技术架构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3BF5042-9D64-4149-87B3-01A815674695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EEF59E99-6A76-9843-86F0-D66153C37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2B821910-AF4E-A440-B4DE-86DA49516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87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D822699-9DE2-D642-8662-15DD1270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44" y="1931494"/>
            <a:ext cx="1510844" cy="1693261"/>
          </a:xfrm>
          <a:prstGeom prst="rect">
            <a:avLst/>
          </a:prstGeom>
        </p:spPr>
      </p:pic>
      <p:sp>
        <p:nvSpPr>
          <p:cNvPr id="23" name="年">
            <a:extLst>
              <a:ext uri="{FF2B5EF4-FFF2-40B4-BE49-F238E27FC236}">
                <a16:creationId xmlns:a16="http://schemas.microsoft.com/office/drawing/2014/main" id="{835DC9C5-2919-4277-97A2-87115BCE19BF}"/>
              </a:ext>
            </a:extLst>
          </p:cNvPr>
          <p:cNvSpPr txBox="1"/>
          <p:nvPr/>
        </p:nvSpPr>
        <p:spPr>
          <a:xfrm>
            <a:off x="5767742" y="2030092"/>
            <a:ext cx="868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>
                <a:gradFill flip="none" rotWithShape="1">
                  <a:gsLst>
                    <a:gs pos="85000">
                      <a:schemeClr val="tx1">
                        <a:alpha val="0"/>
                      </a:schemeClr>
                    </a:gs>
                    <a:gs pos="58000">
                      <a:prstClr val="white"/>
                    </a:gs>
                    <a:gs pos="100000">
                      <a:srgbClr val="020003">
                        <a:alpha val="0"/>
                      </a:srgbClr>
                    </a:gs>
                  </a:gsLst>
                  <a:lin ang="4200000" scaled="0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85000">
                    <a:schemeClr val="tx1">
                      <a:alpha val="0"/>
                    </a:schemeClr>
                  </a:gs>
                  <a:gs pos="58000">
                    <a:prstClr val="white"/>
                  </a:gs>
                  <a:gs pos="100000">
                    <a:srgbClr val="020003">
                      <a:alpha val="0"/>
                    </a:srgbClr>
                  </a:gs>
                </a:gsLst>
                <a:lin ang="4200000" scaled="0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C8DD972-4D06-42DB-8E8E-FA1C5AC98CE0}"/>
              </a:ext>
            </a:extLst>
          </p:cNvPr>
          <p:cNvSpPr/>
          <p:nvPr/>
        </p:nvSpPr>
        <p:spPr>
          <a:xfrm>
            <a:off x="2035772" y="3883673"/>
            <a:ext cx="8011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边缘云是</a:t>
            </a:r>
            <a:r>
              <a:rPr lang="en-US" altLang="zh-CN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5G</a:t>
            </a:r>
            <a:r>
              <a:rPr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高质量发展的关键</a:t>
            </a:r>
          </a:p>
        </p:txBody>
      </p:sp>
    </p:spTree>
    <p:extLst>
      <p:ext uri="{BB962C8B-B14F-4D97-AF65-F5344CB8AC3E}">
        <p14:creationId xmlns:p14="http://schemas.microsoft.com/office/powerpoint/2010/main" val="5158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344589" y="-706575"/>
              <a:ext cx="35028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移动云向分布式云加速迈进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1"/>
          <p:cNvGrpSpPr/>
          <p:nvPr/>
        </p:nvGrpSpPr>
        <p:grpSpPr>
          <a:xfrm>
            <a:off x="386239" y="1294637"/>
            <a:ext cx="11726889" cy="4996941"/>
            <a:chOff x="386239" y="1294637"/>
            <a:chExt cx="11726889" cy="49151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B99CFA8B-D633-C544-8DAB-513CDF15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531" y="2372119"/>
              <a:ext cx="11107953" cy="2769044"/>
            </a:xfrm>
            <a:prstGeom prst="rect">
              <a:avLst/>
            </a:prstGeom>
            <a:noFill/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3AC33B60-CE0A-F044-8C17-18376955BD6E}"/>
                </a:ext>
              </a:extLst>
            </p:cNvPr>
            <p:cNvSpPr txBox="1"/>
            <p:nvPr/>
          </p:nvSpPr>
          <p:spPr>
            <a:xfrm>
              <a:off x="3746254" y="5031339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b="1" dirty="0">
                  <a:solidFill>
                    <a:srgbClr val="00FD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2020</a:t>
              </a:r>
              <a:endParaRPr lang="zh-CN" altLang="en-US" sz="1400" b="1" dirty="0">
                <a:solidFill>
                  <a:srgbClr val="00FD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EA17197-3E0B-F04D-915B-E643FF4F2034}"/>
                </a:ext>
              </a:extLst>
            </p:cNvPr>
            <p:cNvSpPr txBox="1"/>
            <p:nvPr/>
          </p:nvSpPr>
          <p:spPr>
            <a:xfrm>
              <a:off x="3746254" y="5354609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边缘智能服务平台 </a:t>
              </a:r>
              <a:r>
                <a:rPr lang="en-US" altLang="zh-CN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1.0</a:t>
              </a:r>
            </a:p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边缘节点实现</a:t>
              </a:r>
              <a:r>
                <a:rPr lang="en-US" altLang="zh-CN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50+</a:t>
              </a:r>
              <a:r>
                <a:rPr lang="zh-CN" altLang="en-US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规模覆盖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EFC8392-D0E1-E741-9C04-E35F9C5E50BE}"/>
                </a:ext>
              </a:extLst>
            </p:cNvPr>
            <p:cNvSpPr txBox="1"/>
            <p:nvPr/>
          </p:nvSpPr>
          <p:spPr>
            <a:xfrm>
              <a:off x="7059666" y="4445965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b="1" dirty="0">
                  <a:solidFill>
                    <a:srgbClr val="00FD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2021</a:t>
              </a:r>
              <a:endParaRPr lang="zh-CN" altLang="en-US" sz="1400" b="1" dirty="0">
                <a:solidFill>
                  <a:srgbClr val="00FD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F092602-E930-724F-B1D7-82513D5B06D5}"/>
                </a:ext>
              </a:extLst>
            </p:cNvPr>
            <p:cNvSpPr txBox="1"/>
            <p:nvPr/>
          </p:nvSpPr>
          <p:spPr>
            <a:xfrm>
              <a:off x="7059666" y="4769235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b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zh-CN" altLang="en-US" dirty="0">
                  <a:sym typeface="+mn-lt"/>
                </a:rPr>
                <a:t>移动边缘云服务平台 </a:t>
              </a:r>
              <a:r>
                <a:rPr lang="en-US" altLang="zh-CN" dirty="0">
                  <a:sym typeface="+mn-lt"/>
                </a:rPr>
                <a:t>1.0</a:t>
              </a:r>
            </a:p>
            <a:p>
              <a:r>
                <a:rPr lang="zh-CN" altLang="en-US" dirty="0">
                  <a:sym typeface="+mn-lt"/>
                </a:rPr>
                <a:t>移动云边缘小站 </a:t>
              </a:r>
              <a:r>
                <a:rPr lang="en-US" altLang="zh-CN" dirty="0">
                  <a:sym typeface="+mn-lt"/>
                </a:rPr>
                <a:t>1.0</a:t>
              </a:r>
            </a:p>
            <a:p>
              <a:r>
                <a:rPr lang="zh-CN" altLang="en-US" dirty="0">
                  <a:sym typeface="+mn-lt"/>
                </a:rPr>
                <a:t>边缘智能服务平台 </a:t>
              </a:r>
              <a:r>
                <a:rPr lang="en-US" altLang="zh-CN" dirty="0">
                  <a:sym typeface="+mn-lt"/>
                </a:rPr>
                <a:t>2.0</a:t>
              </a:r>
            </a:p>
            <a:p>
              <a:r>
                <a:rPr lang="en-US" altLang="zh-CN" dirty="0">
                  <a:sym typeface="+mn-lt"/>
                </a:rPr>
                <a:t>100+CDN</a:t>
              </a:r>
              <a:r>
                <a:rPr lang="zh-CN" altLang="en-US" dirty="0">
                  <a:sym typeface="+mn-lt"/>
                </a:rPr>
                <a:t>升级边缘节点</a:t>
              </a:r>
              <a:endParaRPr lang="en-US" altLang="zh-CN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9D62634-1826-FC48-BA86-A7AE01784228}"/>
                </a:ext>
              </a:extLst>
            </p:cNvPr>
            <p:cNvSpPr txBox="1"/>
            <p:nvPr/>
          </p:nvSpPr>
          <p:spPr>
            <a:xfrm>
              <a:off x="439572" y="5524360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b="1" dirty="0">
                  <a:solidFill>
                    <a:srgbClr val="00FD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2019</a:t>
              </a:r>
              <a:endParaRPr lang="zh-CN" altLang="en-US" sz="1400" b="1" dirty="0">
                <a:solidFill>
                  <a:srgbClr val="00FD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EAB55C9-9D92-C146-95BB-4886B55144FB}"/>
                </a:ext>
              </a:extLst>
            </p:cNvPr>
            <p:cNvSpPr txBox="1"/>
            <p:nvPr/>
          </p:nvSpPr>
          <p:spPr>
            <a:xfrm>
              <a:off x="386239" y="5847630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移动云“云改”</a:t>
              </a:r>
              <a:endPara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字魂105号-简雅黑" panose="00000500000000000000" pitchFamily="2" charset="-122"/>
                <a:sym typeface="+mn-lt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边缘云底座核心能力发布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858B113-BB7C-DB40-AF66-ECA0ECC47659}"/>
                </a:ext>
              </a:extLst>
            </p:cNvPr>
            <p:cNvSpPr txBox="1"/>
            <p:nvPr/>
          </p:nvSpPr>
          <p:spPr>
            <a:xfrm>
              <a:off x="574531" y="3347191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b="1" dirty="0">
                  <a:solidFill>
                    <a:srgbClr val="92D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2019.9</a:t>
              </a:r>
              <a:endParaRPr lang="zh-CN" altLang="en-US" sz="1400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FA52A67-690F-2148-8EB2-13A957CE5AE7}"/>
                </a:ext>
              </a:extLst>
            </p:cNvPr>
            <p:cNvSpPr txBox="1"/>
            <p:nvPr/>
          </p:nvSpPr>
          <p:spPr>
            <a:xfrm>
              <a:off x="399540" y="3677213"/>
              <a:ext cx="2058624" cy="79651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buFont typeface="Arial" pitchFamily="34" charset="0"/>
                <a:buChar char="•"/>
                <a:defRPr sz="1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字魂59号-创粗黑" panose="00000500000000000000" pitchFamily="2" charset="-122"/>
                </a:rPr>
                <a:t>自研</a:t>
              </a:r>
              <a:r>
                <a:rPr lang="zh-CN" altLang="en-US" b="1" dirty="0">
                  <a:solidFill>
                    <a:srgbClr val="51D8F1"/>
                  </a:solidFill>
                  <a:sym typeface="字魂59号-创粗黑" panose="00000500000000000000" pitchFamily="2" charset="-122"/>
                </a:rPr>
                <a:t>边缘云底座 </a:t>
              </a:r>
              <a:r>
                <a:rPr lang="en-US" altLang="zh-CN" b="1" dirty="0">
                  <a:solidFill>
                    <a:srgbClr val="51D8F1"/>
                  </a:solidFill>
                  <a:sym typeface="字魂59号-创粗黑" panose="00000500000000000000" pitchFamily="2" charset="-122"/>
                </a:rPr>
                <a:t>1.0</a:t>
              </a:r>
              <a:r>
                <a:rPr lang="zh-CN" altLang="en-US" dirty="0">
                  <a:sym typeface="字魂59号-创粗黑" panose="00000500000000000000" pitchFamily="2" charset="-122"/>
                </a:rPr>
                <a:t>版本发布</a:t>
              </a:r>
              <a:endParaRPr lang="en-US" altLang="zh-CN" dirty="0">
                <a:sym typeface="字魂59号-创粗黑" panose="00000500000000000000" pitchFamily="2" charset="-122"/>
              </a:endParaRPr>
            </a:p>
            <a:p>
              <a:r>
                <a:rPr lang="zh-CN" altLang="en-US" dirty="0">
                  <a:sym typeface="字魂59号-创粗黑" panose="00000500000000000000" pitchFamily="2" charset="-122"/>
                </a:rPr>
                <a:t>工业、医疗、交通等多个局域边缘场景应用</a:t>
              </a:r>
              <a:endParaRPr lang="en-US" altLang="zh-CN" dirty="0">
                <a:sym typeface="字魂59号-创粗黑" panose="00000500000000000000" pitchFamily="2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B9D6C0C0-88E4-4144-BF9C-00223556A703}"/>
                </a:ext>
              </a:extLst>
            </p:cNvPr>
            <p:cNvSpPr txBox="1"/>
            <p:nvPr/>
          </p:nvSpPr>
          <p:spPr>
            <a:xfrm>
              <a:off x="5877137" y="2404593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92D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2020.11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D8EEBE2-19AA-2741-A8CF-BBE0CEA20720}"/>
                </a:ext>
              </a:extLst>
            </p:cNvPr>
            <p:cNvSpPr txBox="1"/>
            <p:nvPr/>
          </p:nvSpPr>
          <p:spPr>
            <a:xfrm>
              <a:off x="5500044" y="2701153"/>
              <a:ext cx="2370263" cy="79651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完成基于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CDN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节点云化升级验证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64" name="直线连接符 63">
              <a:extLst>
                <a:ext uri="{FF2B5EF4-FFF2-40B4-BE49-F238E27FC236}">
                  <a16:creationId xmlns:a16="http://schemas.microsoft.com/office/drawing/2014/main" id="{DD40CDF9-6110-9546-93CF-4B9B5AB50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7889" y="4248165"/>
              <a:ext cx="0" cy="514420"/>
            </a:xfrm>
            <a:prstGeom prst="line">
              <a:avLst/>
            </a:prstGeom>
            <a:ln w="12700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64">
              <a:extLst>
                <a:ext uri="{FF2B5EF4-FFF2-40B4-BE49-F238E27FC236}">
                  <a16:creationId xmlns:a16="http://schemas.microsoft.com/office/drawing/2014/main" id="{C3643FEA-EE70-E842-851A-9797CC0B3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83849" y="3301832"/>
              <a:ext cx="0" cy="675972"/>
            </a:xfrm>
            <a:prstGeom prst="line">
              <a:avLst/>
            </a:prstGeom>
            <a:ln w="12700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711858A-5684-7E47-9529-EEBB2F9CA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420" y="4902898"/>
              <a:ext cx="357624" cy="435075"/>
            </a:xfrm>
            <a:prstGeom prst="rect">
              <a:avLst/>
            </a:prstGeom>
          </p:spPr>
        </p:pic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DF057BFD-3A2F-B940-A4FC-A123771D3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2321" y="4521279"/>
              <a:ext cx="357624" cy="43507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E52027FB-F93E-8644-B6E7-D0EDA1CF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5432" y="3846268"/>
              <a:ext cx="357624" cy="435075"/>
            </a:xfrm>
            <a:prstGeom prst="rect">
              <a:avLst/>
            </a:prstGeom>
          </p:spPr>
        </p:pic>
        <p:sp>
          <p:nvSpPr>
            <p:cNvPr id="58" name="文本框 50">
              <a:extLst>
                <a:ext uri="{FF2B5EF4-FFF2-40B4-BE49-F238E27FC236}">
                  <a16:creationId xmlns:a16="http://schemas.microsoft.com/office/drawing/2014/main" id="{A858B113-BB7C-DB40-AF66-ECA0ECC47659}"/>
                </a:ext>
              </a:extLst>
            </p:cNvPr>
            <p:cNvSpPr txBox="1"/>
            <p:nvPr/>
          </p:nvSpPr>
          <p:spPr>
            <a:xfrm>
              <a:off x="2454733" y="2995405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92D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+mn-lt"/>
                </a:rPr>
                <a:t>2019.12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59" name="文本框 51">
              <a:extLst>
                <a:ext uri="{FF2B5EF4-FFF2-40B4-BE49-F238E27FC236}">
                  <a16:creationId xmlns:a16="http://schemas.microsoft.com/office/drawing/2014/main" id="{6FA52A67-690F-2148-8EB2-13A957CE5AE7}"/>
                </a:ext>
              </a:extLst>
            </p:cNvPr>
            <p:cNvSpPr txBox="1"/>
            <p:nvPr/>
          </p:nvSpPr>
          <p:spPr>
            <a:xfrm>
              <a:off x="2294388" y="3325427"/>
              <a:ext cx="2059249" cy="79651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171450" indent="-171450">
                <a:lnSpc>
                  <a:spcPct val="150000"/>
                </a:lnSpc>
                <a:buFont typeface="Arial" pitchFamily="34" charset="0"/>
                <a:buChar char="•"/>
                <a:defRPr sz="10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</a:defRPr>
              </a:lvl1pPr>
            </a:lstStyle>
            <a:p>
              <a:r>
                <a:rPr lang="zh-CN" altLang="en-US" dirty="0">
                  <a:sym typeface="字魂59号-创粗黑" panose="00000500000000000000" pitchFamily="2" charset="-122"/>
                </a:rPr>
                <a:t>边缘云底座产品通过</a:t>
              </a:r>
              <a:r>
                <a:rPr lang="zh-CN" altLang="en-US" b="1" dirty="0">
                  <a:solidFill>
                    <a:srgbClr val="51D8F1"/>
                  </a:solidFill>
                  <a:sym typeface="字魂59号-创粗黑" panose="00000500000000000000" pitchFamily="2" charset="-122"/>
                </a:rPr>
                <a:t>首批</a:t>
              </a:r>
              <a:r>
                <a:rPr lang="zh-CN" altLang="en-US" dirty="0"/>
                <a:t>标准符合性测试，成为</a:t>
              </a:r>
              <a:r>
                <a:rPr lang="zh-CN" altLang="en-US" b="1" dirty="0">
                  <a:solidFill>
                    <a:srgbClr val="51D8F1"/>
                  </a:solidFill>
                </a:rPr>
                <a:t>国内唯一</a:t>
              </a:r>
              <a:r>
                <a:rPr lang="zh-CN" altLang="en-US" dirty="0"/>
                <a:t>获得认证的运营商边缘云产品</a:t>
              </a:r>
              <a:endParaRPr lang="en-US" altLang="zh-CN" dirty="0">
                <a:sym typeface="字魂59号-创粗黑" panose="00000500000000000000" pitchFamily="2" charset="-122"/>
              </a:endParaRPr>
            </a:p>
          </p:txBody>
        </p:sp>
        <p:cxnSp>
          <p:nvCxnSpPr>
            <p:cNvPr id="60" name="直线连接符 63">
              <a:extLst>
                <a:ext uri="{FF2B5EF4-FFF2-40B4-BE49-F238E27FC236}">
                  <a16:creationId xmlns:a16="http://schemas.microsoft.com/office/drawing/2014/main" id="{DD40CDF9-6110-9546-93CF-4B9B5AB505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0529" y="4150725"/>
              <a:ext cx="0" cy="514420"/>
            </a:xfrm>
            <a:prstGeom prst="line">
              <a:avLst/>
            </a:prstGeom>
            <a:ln w="12700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52">
              <a:extLst>
                <a:ext uri="{FF2B5EF4-FFF2-40B4-BE49-F238E27FC236}">
                  <a16:creationId xmlns:a16="http://schemas.microsoft.com/office/drawing/2014/main" id="{B9D6C0C0-88E4-4144-BF9C-00223556A703}"/>
                </a:ext>
              </a:extLst>
            </p:cNvPr>
            <p:cNvSpPr txBox="1"/>
            <p:nvPr/>
          </p:nvSpPr>
          <p:spPr>
            <a:xfrm>
              <a:off x="7503965" y="1885233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92D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2021.2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62" name="文本框 53">
              <a:extLst>
                <a:ext uri="{FF2B5EF4-FFF2-40B4-BE49-F238E27FC236}">
                  <a16:creationId xmlns:a16="http://schemas.microsoft.com/office/drawing/2014/main" id="{CD8EEBE2-19AA-2741-A8CF-BBE0CEA20720}"/>
                </a:ext>
              </a:extLst>
            </p:cNvPr>
            <p:cNvSpPr txBox="1"/>
            <p:nvPr/>
          </p:nvSpPr>
          <p:spPr>
            <a:xfrm>
              <a:off x="7355222" y="2181793"/>
              <a:ext cx="2604419" cy="79651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边缘云提升至战略高度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移动云高度融合边缘云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631672" y="4885079"/>
              <a:ext cx="256561" cy="23826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822249" y="4764540"/>
              <a:ext cx="256561" cy="23826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6455568" y="4115627"/>
              <a:ext cx="256561" cy="23826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52">
              <a:extLst>
                <a:ext uri="{FF2B5EF4-FFF2-40B4-BE49-F238E27FC236}">
                  <a16:creationId xmlns:a16="http://schemas.microsoft.com/office/drawing/2014/main" id="{B9D6C0C0-88E4-4144-BF9C-00223556A703}"/>
                </a:ext>
              </a:extLst>
            </p:cNvPr>
            <p:cNvSpPr txBox="1"/>
            <p:nvPr/>
          </p:nvSpPr>
          <p:spPr>
            <a:xfrm>
              <a:off x="4335741" y="2692995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92D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2020.9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69" name="文本框 53">
              <a:extLst>
                <a:ext uri="{FF2B5EF4-FFF2-40B4-BE49-F238E27FC236}">
                  <a16:creationId xmlns:a16="http://schemas.microsoft.com/office/drawing/2014/main" id="{CD8EEBE2-19AA-2741-A8CF-BBE0CEA20720}"/>
                </a:ext>
              </a:extLst>
            </p:cNvPr>
            <p:cNvSpPr txBox="1"/>
            <p:nvPr/>
          </p:nvSpPr>
          <p:spPr>
            <a:xfrm>
              <a:off x="4152333" y="2989555"/>
              <a:ext cx="1861284" cy="796515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b="1" dirty="0">
                  <a:solidFill>
                    <a:srgbClr val="51D8F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边缘智能服务平台 </a:t>
              </a:r>
              <a:r>
                <a:rPr lang="en-US" altLang="zh-CN" sz="1000" b="1" dirty="0">
                  <a:solidFill>
                    <a:srgbClr val="51D8F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1.0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发布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000" b="1" dirty="0">
                  <a:solidFill>
                    <a:srgbClr val="51D8F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50+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边缘节点资源可订购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70" name="直线连接符 64">
              <a:extLst>
                <a:ext uri="{FF2B5EF4-FFF2-40B4-BE49-F238E27FC236}">
                  <a16:creationId xmlns:a16="http://schemas.microsoft.com/office/drawing/2014/main" id="{C3643FEA-EE70-E842-851A-9797CC0B3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7535" y="3695427"/>
              <a:ext cx="0" cy="598519"/>
            </a:xfrm>
            <a:prstGeom prst="line">
              <a:avLst/>
            </a:prstGeom>
            <a:ln w="12700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椭圆 70"/>
            <p:cNvSpPr/>
            <p:nvPr/>
          </p:nvSpPr>
          <p:spPr>
            <a:xfrm>
              <a:off x="4999254" y="4412045"/>
              <a:ext cx="256561" cy="23826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线连接符 64">
              <a:extLst>
                <a:ext uri="{FF2B5EF4-FFF2-40B4-BE49-F238E27FC236}">
                  <a16:creationId xmlns:a16="http://schemas.microsoft.com/office/drawing/2014/main" id="{C3643FEA-EE70-E842-851A-9797CC0B3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44473" y="2885915"/>
              <a:ext cx="0" cy="675972"/>
            </a:xfrm>
            <a:prstGeom prst="line">
              <a:avLst/>
            </a:prstGeom>
            <a:ln w="12700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/>
            <p:cNvSpPr/>
            <p:nvPr/>
          </p:nvSpPr>
          <p:spPr>
            <a:xfrm>
              <a:off x="8216192" y="3645565"/>
              <a:ext cx="256561" cy="238265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文本框 52">
              <a:extLst>
                <a:ext uri="{FF2B5EF4-FFF2-40B4-BE49-F238E27FC236}">
                  <a16:creationId xmlns:a16="http://schemas.microsoft.com/office/drawing/2014/main" id="{B9D6C0C0-88E4-4144-BF9C-00223556A703}"/>
                </a:ext>
              </a:extLst>
            </p:cNvPr>
            <p:cNvSpPr txBox="1"/>
            <p:nvPr/>
          </p:nvSpPr>
          <p:spPr>
            <a:xfrm>
              <a:off x="9152640" y="1294637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+mn-lt"/>
                </a:rPr>
                <a:t>2021.9~12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75" name="文本框 53">
              <a:extLst>
                <a:ext uri="{FF2B5EF4-FFF2-40B4-BE49-F238E27FC236}">
                  <a16:creationId xmlns:a16="http://schemas.microsoft.com/office/drawing/2014/main" id="{CD8EEBE2-19AA-2741-A8CF-BBE0CEA20720}"/>
                </a:ext>
              </a:extLst>
            </p:cNvPr>
            <p:cNvSpPr txBox="1"/>
            <p:nvPr/>
          </p:nvSpPr>
          <p:spPr>
            <a:xfrm>
              <a:off x="9003897" y="1591197"/>
              <a:ext cx="2604419" cy="796516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移动边缘云服务平台 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1.0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发布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边缘智能服务平台 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2.0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发布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移动云边缘小站 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1.0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发布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zh-CN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100+CDN</a:t>
              </a:r>
              <a:r>
                <a:rPr lang="zh-CN" altLang="en-US" sz="10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字魂59号-创粗黑" panose="00000500000000000000" pitchFamily="2" charset="-122"/>
                </a:rPr>
                <a:t>升级边缘节点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cxnSp>
          <p:nvCxnSpPr>
            <p:cNvPr id="76" name="直线连接符 64">
              <a:extLst>
                <a:ext uri="{FF2B5EF4-FFF2-40B4-BE49-F238E27FC236}">
                  <a16:creationId xmlns:a16="http://schemas.microsoft.com/office/drawing/2014/main" id="{C3643FEA-EE70-E842-851A-9797CC0B3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83932" y="2615360"/>
              <a:ext cx="0" cy="490528"/>
            </a:xfrm>
            <a:prstGeom prst="line">
              <a:avLst/>
            </a:prstGeom>
            <a:ln w="12700">
              <a:solidFill>
                <a:srgbClr val="00F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/>
            <p:cNvSpPr/>
            <p:nvPr/>
          </p:nvSpPr>
          <p:spPr>
            <a:xfrm>
              <a:off x="9455652" y="3219132"/>
              <a:ext cx="256561" cy="23826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33">
              <a:extLst>
                <a:ext uri="{FF2B5EF4-FFF2-40B4-BE49-F238E27FC236}">
                  <a16:creationId xmlns:a16="http://schemas.microsoft.com/office/drawing/2014/main" id="{5EFC8392-D0E1-E741-9C04-E35F9C5E50BE}"/>
                </a:ext>
              </a:extLst>
            </p:cNvPr>
            <p:cNvSpPr txBox="1"/>
            <p:nvPr/>
          </p:nvSpPr>
          <p:spPr>
            <a:xfrm>
              <a:off x="10006089" y="3461050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b="1" dirty="0">
                  <a:solidFill>
                    <a:srgbClr val="00FD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  <a:sym typeface="+mn-lt"/>
                </a:rPr>
                <a:t>2022+</a:t>
              </a:r>
              <a:endParaRPr lang="zh-CN" altLang="en-US" sz="1400" b="1" dirty="0">
                <a:solidFill>
                  <a:srgbClr val="00FD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字魂105号-简雅黑" panose="00000500000000000000" pitchFamily="2" charset="-122"/>
                <a:sym typeface="+mn-lt"/>
              </a:endParaRPr>
            </a:p>
          </p:txBody>
        </p:sp>
        <p:sp>
          <p:nvSpPr>
            <p:cNvPr id="79" name="文本框 34">
              <a:extLst>
                <a:ext uri="{FF2B5EF4-FFF2-40B4-BE49-F238E27FC236}">
                  <a16:creationId xmlns:a16="http://schemas.microsoft.com/office/drawing/2014/main" id="{FF092602-E930-724F-B1D7-82513D5B06D5}"/>
                </a:ext>
              </a:extLst>
            </p:cNvPr>
            <p:cNvSpPr txBox="1"/>
            <p:nvPr/>
          </p:nvSpPr>
          <p:spPr>
            <a:xfrm>
              <a:off x="10006089" y="3784320"/>
              <a:ext cx="2107039" cy="362108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 b="1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字魂105号-简雅黑" panose="00000500000000000000" pitchFamily="2" charset="-122"/>
                </a:defRPr>
              </a:lvl1pPr>
            </a:lstStyle>
            <a:p>
              <a:r>
                <a:rPr lang="en-US" altLang="zh-CN" dirty="0">
                  <a:sym typeface="+mn-lt"/>
                </a:rPr>
                <a:t>300+</a:t>
              </a:r>
              <a:r>
                <a:rPr lang="zh-CN" altLang="en-US" dirty="0">
                  <a:sym typeface="+mn-lt"/>
                </a:rPr>
                <a:t>地市级边缘节点</a:t>
              </a:r>
              <a:endParaRPr lang="en-US" altLang="zh-CN" dirty="0">
                <a:sym typeface="+mn-lt"/>
              </a:endParaRPr>
            </a:p>
            <a:p>
              <a:r>
                <a:rPr lang="en-US" altLang="zh-CN" dirty="0">
                  <a:sym typeface="+mn-lt"/>
                </a:rPr>
                <a:t>1000+CDN</a:t>
              </a:r>
              <a:r>
                <a:rPr lang="zh-CN" altLang="en-US" dirty="0">
                  <a:sym typeface="+mn-lt"/>
                </a:rPr>
                <a:t>节点升级</a:t>
              </a:r>
              <a:endParaRPr lang="en-US" altLang="zh-CN" dirty="0">
                <a:sym typeface="+mn-lt"/>
              </a:endParaRPr>
            </a:p>
            <a:p>
              <a:r>
                <a:rPr lang="en-US" altLang="zh-CN" dirty="0">
                  <a:sym typeface="+mn-lt"/>
                </a:rPr>
                <a:t>10000+</a:t>
              </a:r>
              <a:r>
                <a:rPr lang="zh-CN" altLang="en-US" dirty="0">
                  <a:sym typeface="+mn-lt"/>
                </a:rPr>
                <a:t>场景化部署</a:t>
              </a:r>
              <a:endParaRPr lang="en-US" altLang="zh-CN" dirty="0">
                <a:sym typeface="+mn-lt"/>
              </a:endParaRPr>
            </a:p>
            <a:p>
              <a:endParaRPr lang="zh-CN" altLang="en-US" dirty="0">
                <a:sym typeface="+mn-lt"/>
              </a:endParaRPr>
            </a:p>
          </p:txBody>
        </p:sp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E52027FB-F93E-8644-B6E7-D0EDA1CFF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68825" y="2853970"/>
              <a:ext cx="357624" cy="435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9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763132" y="-706575"/>
              <a:ext cx="266573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移动云云边协同体系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/>
          <p:cNvGrpSpPr/>
          <p:nvPr/>
        </p:nvGrpSpPr>
        <p:grpSpPr>
          <a:xfrm>
            <a:off x="460939" y="1253884"/>
            <a:ext cx="11233819" cy="5222240"/>
            <a:chOff x="380660" y="1253884"/>
            <a:chExt cx="11273155" cy="5222240"/>
          </a:xfrm>
        </p:grpSpPr>
        <p:sp>
          <p:nvSpPr>
            <p:cNvPr id="35" name="矩形 34"/>
            <p:cNvSpPr/>
            <p:nvPr/>
          </p:nvSpPr>
          <p:spPr>
            <a:xfrm>
              <a:off x="400345" y="1943163"/>
              <a:ext cx="1572260" cy="501650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边缘行业生态</a:t>
              </a:r>
              <a:endPara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6" name="梯形 35"/>
            <p:cNvSpPr/>
            <p:nvPr/>
          </p:nvSpPr>
          <p:spPr>
            <a:xfrm>
              <a:off x="439715" y="1843468"/>
              <a:ext cx="1477010" cy="76200"/>
            </a:xfrm>
            <a:prstGeom prst="trapezoid">
              <a:avLst>
                <a:gd name="adj" fmla="val 304958"/>
              </a:avLst>
            </a:prstGeom>
            <a:gradFill>
              <a:gsLst>
                <a:gs pos="28000">
                  <a:srgbClr val="2FF4E9">
                    <a:alpha val="25000"/>
                  </a:srgbClr>
                </a:gs>
                <a:gs pos="100000">
                  <a:srgbClr val="2FF4E9">
                    <a:alpha val="500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51D8F1">
                      <a:alpha val="100000"/>
                    </a:srgbClr>
                  </a:gs>
                  <a:gs pos="100000">
                    <a:srgbClr val="002060">
                      <a:alpha val="0"/>
                    </a:srgb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192950" y="3026804"/>
              <a:ext cx="9460865" cy="1197610"/>
            </a:xfrm>
            <a:prstGeom prst="rect">
              <a:avLst/>
            </a:prstGeom>
            <a:gradFill>
              <a:gsLst>
                <a:gs pos="0">
                  <a:srgbClr val="51D8F1">
                    <a:alpha val="25000"/>
                  </a:srgbClr>
                </a:gs>
                <a:gs pos="100000">
                  <a:srgbClr val="2FF4E9">
                    <a:alpha val="10000"/>
                  </a:srgbClr>
                </a:gs>
              </a:gsLst>
              <a:lin ang="5340000" scaled="0"/>
            </a:gradFill>
            <a:ln w="19050">
              <a:gradFill>
                <a:gsLst>
                  <a:gs pos="0">
                    <a:srgbClr val="51D8F1"/>
                  </a:gs>
                  <a:gs pos="100000">
                    <a:srgbClr val="002060">
                      <a:alpha val="0"/>
                    </a:srgbClr>
                  </a:gs>
                </a:gsLst>
                <a:lin ang="546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endParaRPr lang="zh-CN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192950" y="4597159"/>
              <a:ext cx="9460865" cy="1878965"/>
            </a:xfrm>
            <a:prstGeom prst="rect">
              <a:avLst/>
            </a:prstGeom>
            <a:gradFill>
              <a:gsLst>
                <a:gs pos="0">
                  <a:srgbClr val="51D8F1">
                    <a:alpha val="25000"/>
                  </a:srgbClr>
                </a:gs>
                <a:gs pos="100000">
                  <a:srgbClr val="2FF4E9">
                    <a:alpha val="10000"/>
                  </a:srgbClr>
                </a:gs>
              </a:gsLst>
              <a:lin ang="5340000" scaled="0"/>
            </a:gradFill>
            <a:ln w="19050">
              <a:gradFill>
                <a:gsLst>
                  <a:gs pos="0">
                    <a:srgbClr val="51D8F1"/>
                  </a:gs>
                  <a:gs pos="100000">
                    <a:srgbClr val="002060">
                      <a:alpha val="0"/>
                    </a:srgbClr>
                  </a:gs>
                </a:gsLst>
                <a:lin ang="546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endParaRPr lang="zh-CN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192950" y="1424064"/>
              <a:ext cx="9460865" cy="1197610"/>
            </a:xfrm>
            <a:prstGeom prst="rect">
              <a:avLst/>
            </a:prstGeom>
            <a:gradFill>
              <a:gsLst>
                <a:gs pos="0">
                  <a:srgbClr val="51D8F1">
                    <a:alpha val="25000"/>
                  </a:srgbClr>
                </a:gs>
                <a:gs pos="100000">
                  <a:srgbClr val="2FF4E9">
                    <a:alpha val="10000"/>
                  </a:srgbClr>
                </a:gs>
              </a:gsLst>
              <a:lin ang="5340000" scaled="0"/>
            </a:gradFill>
            <a:ln w="19050">
              <a:gradFill>
                <a:gsLst>
                  <a:gs pos="0">
                    <a:srgbClr val="51D8F1"/>
                  </a:gs>
                  <a:gs pos="100000">
                    <a:srgbClr val="002060">
                      <a:alpha val="0"/>
                    </a:srgbClr>
                  </a:gs>
                </a:gsLst>
                <a:lin ang="546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60000"/>
                </a:lnSpc>
              </a:pPr>
              <a:endParaRPr lang="zh-CN" alt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21445" y="4745749"/>
              <a:ext cx="7331075" cy="900430"/>
            </a:xfrm>
            <a:prstGeom prst="rect">
              <a:avLst/>
            </a:prstGeom>
            <a:solidFill>
              <a:srgbClr val="51D8F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121445" y="5765559"/>
              <a:ext cx="7331075" cy="483870"/>
            </a:xfrm>
            <a:prstGeom prst="rect">
              <a:avLst/>
            </a:prstGeom>
            <a:solidFill>
              <a:srgbClr val="51D8F1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 sz="1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543720" y="4862589"/>
              <a:ext cx="1518920" cy="33337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虚机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容器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裸金属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4469425" y="5892559"/>
              <a:ext cx="1122680" cy="25209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2FF4E9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服务器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4543720" y="5274069"/>
              <a:ext cx="3340735" cy="30924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FFC000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移动边缘云服务（广域）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963830" y="5274069"/>
              <a:ext cx="3143885" cy="30924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FFC000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移动边缘小站（局域）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149000" y="4862589"/>
              <a:ext cx="1735455" cy="33337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CPU/GPU/X86/ARM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963830" y="4862589"/>
              <a:ext cx="1518920" cy="33337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本地盘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分布式块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569110" y="4862589"/>
              <a:ext cx="1538605" cy="33337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VPC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互通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/IPv6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上下箭头 50"/>
            <p:cNvSpPr/>
            <p:nvPr/>
          </p:nvSpPr>
          <p:spPr>
            <a:xfrm>
              <a:off x="5272700" y="4251719"/>
              <a:ext cx="188595" cy="304165"/>
            </a:xfrm>
            <a:prstGeom prst="upDownArrow">
              <a:avLst>
                <a:gd name="adj1" fmla="val 50000"/>
                <a:gd name="adj2" fmla="val 46407"/>
              </a:avLst>
            </a:prstGeom>
            <a:gradFill>
              <a:gsLst>
                <a:gs pos="0">
                  <a:srgbClr val="B3EEDE">
                    <a:alpha val="52000"/>
                  </a:srgbClr>
                </a:gs>
                <a:gs pos="89000">
                  <a:srgbClr val="66DDBC">
                    <a:alpha val="49000"/>
                  </a:srgbClr>
                </a:gs>
                <a:gs pos="52000">
                  <a:sysClr val="window" lastClr="FFFFFF">
                    <a:alpha val="0"/>
                  </a:sysClr>
                </a:gs>
              </a:gsLst>
              <a:lin ang="5400000" scaled="1"/>
            </a:gradFill>
            <a:ln w="3175" cap="flat" cmpd="sng" algn="ctr">
              <a:solidFill>
                <a:srgbClr val="5656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690880"/>
              <a:endParaRPr lang="zh-CN" altLang="en-US" sz="14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上下箭头 51"/>
            <p:cNvSpPr/>
            <p:nvPr/>
          </p:nvSpPr>
          <p:spPr>
            <a:xfrm>
              <a:off x="10130450" y="4240289"/>
              <a:ext cx="189230" cy="304800"/>
            </a:xfrm>
            <a:prstGeom prst="upDownArrow">
              <a:avLst>
                <a:gd name="adj1" fmla="val 50000"/>
                <a:gd name="adj2" fmla="val 46407"/>
              </a:avLst>
            </a:prstGeom>
            <a:gradFill>
              <a:gsLst>
                <a:gs pos="0">
                  <a:srgbClr val="B3EEDE">
                    <a:alpha val="52000"/>
                  </a:srgbClr>
                </a:gs>
                <a:gs pos="89000">
                  <a:srgbClr val="66DDBC">
                    <a:alpha val="49000"/>
                  </a:srgbClr>
                </a:gs>
                <a:gs pos="52000">
                  <a:sysClr val="window" lastClr="FFFFFF">
                    <a:alpha val="0"/>
                  </a:sysClr>
                </a:gs>
              </a:gsLst>
              <a:lin ang="5400000" scaled="1"/>
            </a:gradFill>
            <a:ln w="3175" cap="flat" cmpd="sng" algn="ctr">
              <a:solidFill>
                <a:srgbClr val="5656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690880"/>
              <a:endParaRPr lang="zh-CN" altLang="en-US" sz="14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139876" y="4286009"/>
              <a:ext cx="142692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200" b="1" spc="1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SD-WAN/</a:t>
              </a:r>
              <a:r>
                <a:rPr lang="zh-CN" altLang="en-US" sz="1200" b="1" spc="1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云专线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6078515" y="3206509"/>
              <a:ext cx="1518920" cy="89598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12000">
                        <a:srgbClr val="AC46F9"/>
                      </a:gs>
                      <a:gs pos="49000">
                        <a:srgbClr val="FFC000"/>
                      </a:gs>
                      <a:gs pos="92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边缘云原生</a:t>
              </a:r>
              <a:endPara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应用管理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编排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边缘自治 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8014630" y="3206509"/>
              <a:ext cx="1518920" cy="89598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FFC000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边缘应用市场</a:t>
              </a:r>
              <a:endPara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边缘网关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第三方应用入驻 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9906295" y="3198254"/>
              <a:ext cx="1518920" cy="89598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14000">
                        <a:srgbClr val="AC46F9"/>
                      </a:gs>
                      <a:gs pos="49000">
                        <a:srgbClr val="FFC000"/>
                      </a:gs>
                      <a:gs pos="91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云边网协同</a:t>
              </a:r>
              <a:endPara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高阶服务交互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数据联动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云边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边边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端边网络 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4094140" y="3198254"/>
              <a:ext cx="1544955" cy="89598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15000">
                        <a:srgbClr val="AC46F9"/>
                      </a:gs>
                      <a:gs pos="49000">
                        <a:srgbClr val="FFC000"/>
                      </a:gs>
                      <a:gs pos="93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统一运营调度</a:t>
              </a:r>
              <a:endParaRPr lang="en-US" altLang="zh-CN" sz="1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订购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计量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计费</a:t>
              </a:r>
              <a:endParaRPr lang="en-US" altLang="zh-CN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170305">
                <a:lnSpc>
                  <a:spcPct val="150000"/>
                </a:lnSpc>
              </a:pP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分级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筛选</a:t>
              </a:r>
              <a:r>
                <a:rPr lang="en-US" altLang="zh-CN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调度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4094140" y="1519949"/>
              <a:ext cx="941070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高清直播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上下箭头 63"/>
            <p:cNvSpPr/>
            <p:nvPr/>
          </p:nvSpPr>
          <p:spPr>
            <a:xfrm>
              <a:off x="5259365" y="2643899"/>
              <a:ext cx="189230" cy="304165"/>
            </a:xfrm>
            <a:prstGeom prst="upDownArrow">
              <a:avLst>
                <a:gd name="adj1" fmla="val 50000"/>
                <a:gd name="adj2" fmla="val 46407"/>
              </a:avLst>
            </a:prstGeom>
            <a:gradFill>
              <a:gsLst>
                <a:gs pos="0">
                  <a:srgbClr val="B3EEDE">
                    <a:alpha val="52000"/>
                  </a:srgbClr>
                </a:gs>
                <a:gs pos="89000">
                  <a:srgbClr val="66DDBC">
                    <a:alpha val="49000"/>
                  </a:srgbClr>
                </a:gs>
                <a:gs pos="52000">
                  <a:sysClr val="window" lastClr="FFFFFF">
                    <a:alpha val="0"/>
                  </a:sysClr>
                </a:gs>
              </a:gsLst>
              <a:lin ang="5400000" scaled="1"/>
            </a:gradFill>
            <a:ln w="3175" cap="flat" cmpd="sng" algn="ctr">
              <a:solidFill>
                <a:srgbClr val="5656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690880"/>
              <a:endParaRPr lang="zh-CN" altLang="en-US" sz="14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上下箭头 64"/>
            <p:cNvSpPr/>
            <p:nvPr/>
          </p:nvSpPr>
          <p:spPr>
            <a:xfrm>
              <a:off x="10130450" y="2650884"/>
              <a:ext cx="189230" cy="304165"/>
            </a:xfrm>
            <a:prstGeom prst="upDownArrow">
              <a:avLst>
                <a:gd name="adj1" fmla="val 50000"/>
                <a:gd name="adj2" fmla="val 46407"/>
              </a:avLst>
            </a:prstGeom>
            <a:gradFill>
              <a:gsLst>
                <a:gs pos="0">
                  <a:srgbClr val="B3EEDE">
                    <a:alpha val="52000"/>
                  </a:srgbClr>
                </a:gs>
                <a:gs pos="89000">
                  <a:srgbClr val="66DDBC">
                    <a:alpha val="49000"/>
                  </a:srgbClr>
                </a:gs>
                <a:gs pos="52000">
                  <a:sysClr val="window" lastClr="FFFFFF">
                    <a:alpha val="0"/>
                  </a:sysClr>
                </a:gs>
              </a:gsLst>
              <a:lin ang="5400000" scaled="1"/>
            </a:gradFill>
            <a:ln w="3175" cap="flat" cmpd="sng" algn="ctr">
              <a:solidFill>
                <a:srgbClr val="5656FF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defTabSz="690880"/>
              <a:endParaRPr lang="zh-CN" altLang="en-US" sz="1400" b="1" ker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311432" y="2663584"/>
              <a:ext cx="10831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b="1" spc="1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统一开放</a:t>
              </a:r>
              <a:r>
                <a:rPr lang="en-US" altLang="zh-CN" sz="1200" b="1" spc="1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endParaRPr lang="zh-CN" altLang="en-US" sz="1200" b="1" spc="17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4094140" y="2074304"/>
              <a:ext cx="2187575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客户业务体系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9182395" y="2081289"/>
              <a:ext cx="2270125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客户运维体系</a:t>
              </a:r>
            </a:p>
          </p:txBody>
        </p:sp>
        <p:sp>
          <p:nvSpPr>
            <p:cNvPr id="69" name="矩形 68"/>
            <p:cNvSpPr/>
            <p:nvPr/>
          </p:nvSpPr>
          <p:spPr>
            <a:xfrm>
              <a:off x="9562125" y="1521219"/>
              <a:ext cx="1890395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工业</a:t>
              </a: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教育等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168560" y="1519949"/>
              <a:ext cx="941070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云游戏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257585" y="1519949"/>
              <a:ext cx="941070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AR/VR</a:t>
              </a:r>
            </a:p>
          </p:txBody>
        </p:sp>
        <p:sp>
          <p:nvSpPr>
            <p:cNvPr id="72" name="矩形 71"/>
            <p:cNvSpPr/>
            <p:nvPr/>
          </p:nvSpPr>
          <p:spPr>
            <a:xfrm>
              <a:off x="7365660" y="1521219"/>
              <a:ext cx="941070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en-US" altLang="zh-CN" sz="12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vCDN</a:t>
              </a:r>
              <a:endPara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473735" y="1521219"/>
              <a:ext cx="941070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高阶云服务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788955" y="5892559"/>
              <a:ext cx="1122680" cy="25209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2FF4E9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网络设备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7108485" y="5892559"/>
              <a:ext cx="1123315" cy="25209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2FF4E9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安全设备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8428650" y="5892559"/>
              <a:ext cx="1360170" cy="25209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2FF4E9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加速硬件设备</a:t>
              </a:r>
            </a:p>
          </p:txBody>
        </p:sp>
        <p:sp>
          <p:nvSpPr>
            <p:cNvPr id="77" name="矩形 76"/>
            <p:cNvSpPr/>
            <p:nvPr/>
          </p:nvSpPr>
          <p:spPr>
            <a:xfrm>
              <a:off x="9985670" y="5892559"/>
              <a:ext cx="1122680" cy="252095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>
                      <a:lumMod val="97000"/>
                      <a:lumOff val="3000"/>
                    </a:srgbClr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/>
              <a:r>
                <a:rPr lang="zh-CN" altLang="en-US" sz="1400" b="1" dirty="0">
                  <a:gradFill>
                    <a:gsLst>
                      <a:gs pos="0">
                        <a:srgbClr val="AC46F9"/>
                      </a:gs>
                      <a:gs pos="49000">
                        <a:srgbClr val="2FF4E9"/>
                      </a:gs>
                      <a:gs pos="10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一体化机柜</a:t>
              </a:r>
            </a:p>
          </p:txBody>
        </p:sp>
        <p:sp>
          <p:nvSpPr>
            <p:cNvPr id="78" name="矩形 77"/>
            <p:cNvSpPr/>
            <p:nvPr/>
          </p:nvSpPr>
          <p:spPr>
            <a:xfrm>
              <a:off x="6651920" y="2075574"/>
              <a:ext cx="2270125" cy="382270"/>
            </a:xfrm>
            <a:prstGeom prst="rect">
              <a:avLst/>
            </a:prstGeom>
            <a:noFill/>
            <a:ln w="12700">
              <a:gradFill>
                <a:gsLst>
                  <a:gs pos="0">
                    <a:srgbClr val="0099FF">
                      <a:alpha val="14000"/>
                    </a:srgbClr>
                  </a:gs>
                  <a:gs pos="49000">
                    <a:srgbClr val="0099FF"/>
                  </a:gs>
                  <a:gs pos="100000">
                    <a:srgbClr val="0099FF">
                      <a:alpha val="12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70305">
                <a:lnSpc>
                  <a:spcPct val="150000"/>
                </a:lnSpc>
              </a:pPr>
              <a:r>
                <a:rPr lang="zh-CN" altLang="en-US" sz="14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省级边缘云管</a:t>
              </a:r>
              <a:endParaRPr lang="en-US" altLang="zh-CN" sz="1400" b="1" dirty="0">
                <a:gradFill>
                  <a:gsLst>
                    <a:gs pos="12000">
                      <a:srgbClr val="AC46F9"/>
                    </a:gs>
                    <a:gs pos="49000">
                      <a:schemeClr val="accent4"/>
                    </a:gs>
                    <a:gs pos="90000">
                      <a:srgbClr val="634BBB"/>
                    </a:gs>
                  </a:gsLst>
                  <a:lin ang="492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734062" y="1341514"/>
              <a:ext cx="848310" cy="566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N</a:t>
              </a:r>
              <a:r>
                <a:rPr lang="zh-CN" altLang="en-US" sz="28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个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783996" y="3046444"/>
              <a:ext cx="764953" cy="1007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28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套</a:t>
              </a:r>
              <a:endParaRPr lang="en-US" altLang="zh-CN" sz="2800" b="1" dirty="0">
                <a:gradFill>
                  <a:gsLst>
                    <a:gs pos="12000">
                      <a:srgbClr val="AC46F9"/>
                    </a:gs>
                    <a:gs pos="49000">
                      <a:schemeClr val="accent4"/>
                    </a:gs>
                    <a:gs pos="90000">
                      <a:srgbClr val="634BBB"/>
                    </a:gs>
                  </a:gsLst>
                  <a:lin ang="4920000" scaled="0"/>
                </a:gra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10000"/>
                </a:lnSpc>
              </a:pPr>
              <a:endParaRPr lang="zh-CN" altLang="en-US" sz="2800" b="1" dirty="0">
                <a:gradFill>
                  <a:gsLst>
                    <a:gs pos="12000">
                      <a:srgbClr val="AC46F9"/>
                    </a:gs>
                    <a:gs pos="49000">
                      <a:schemeClr val="accent4"/>
                    </a:gs>
                    <a:gs pos="90000">
                      <a:srgbClr val="634BBB"/>
                    </a:gs>
                  </a:gsLst>
                  <a:lin ang="4920000" scaled="0"/>
                </a:gra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83996" y="4893999"/>
              <a:ext cx="764953" cy="533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800" b="1" dirty="0">
                  <a:gradFill>
                    <a:gsLst>
                      <a:gs pos="12000">
                        <a:srgbClr val="AC46F9"/>
                      </a:gs>
                      <a:gs pos="49000">
                        <a:schemeClr val="accent4"/>
                      </a:gs>
                      <a:gs pos="90000">
                        <a:srgbClr val="634BBB"/>
                      </a:gs>
                    </a:gsLst>
                    <a:lin ang="4920000" scaled="0"/>
                  </a:gradFill>
                  <a:latin typeface="微软雅黑" pitchFamily="34" charset="-122"/>
                  <a:ea typeface="微软雅黑" pitchFamily="34" charset="-122"/>
                </a:rPr>
                <a:t>种</a:t>
              </a:r>
            </a:p>
          </p:txBody>
        </p:sp>
        <p:sp>
          <p:nvSpPr>
            <p:cNvPr id="82" name="文本框 11"/>
            <p:cNvSpPr txBox="1"/>
            <p:nvPr/>
          </p:nvSpPr>
          <p:spPr>
            <a:xfrm>
              <a:off x="2415198" y="1807027"/>
              <a:ext cx="1008923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defTabSz="69088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边缘生态</a:t>
              </a:r>
            </a:p>
          </p:txBody>
        </p:sp>
        <p:sp>
          <p:nvSpPr>
            <p:cNvPr id="83" name="文本框 12"/>
            <p:cNvSpPr txBox="1"/>
            <p:nvPr/>
          </p:nvSpPr>
          <p:spPr>
            <a:xfrm>
              <a:off x="2415199" y="3539566"/>
              <a:ext cx="1008923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defTabSz="69088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集中管控</a:t>
              </a:r>
            </a:p>
          </p:txBody>
        </p:sp>
        <p:sp>
          <p:nvSpPr>
            <p:cNvPr id="84" name="文本框 13"/>
            <p:cNvSpPr txBox="1"/>
            <p:nvPr/>
          </p:nvSpPr>
          <p:spPr>
            <a:xfrm>
              <a:off x="2305756" y="5259414"/>
              <a:ext cx="1214827" cy="33855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defTabSz="690880">
                <a:defRPr/>
              </a:pPr>
              <a:r>
                <a:rPr lang="zh-CN" altLang="en-US" sz="16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边缘云底座</a:t>
              </a:r>
            </a:p>
          </p:txBody>
        </p:sp>
        <p:sp>
          <p:nvSpPr>
            <p:cNvPr id="85" name="梯形 84"/>
            <p:cNvSpPr/>
            <p:nvPr/>
          </p:nvSpPr>
          <p:spPr>
            <a:xfrm>
              <a:off x="2222160" y="4426979"/>
              <a:ext cx="9431655" cy="170180"/>
            </a:xfrm>
            <a:prstGeom prst="trapezoid">
              <a:avLst>
                <a:gd name="adj" fmla="val 316417"/>
              </a:avLst>
            </a:prstGeom>
            <a:gradFill>
              <a:gsLst>
                <a:gs pos="21000">
                  <a:srgbClr val="2FF4E9">
                    <a:alpha val="39000"/>
                  </a:srgbClr>
                </a:gs>
                <a:gs pos="100000">
                  <a:srgbClr val="2FF4E9">
                    <a:alpha val="500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51D8F1">
                      <a:alpha val="100000"/>
                    </a:srgbClr>
                  </a:gs>
                  <a:gs pos="100000">
                    <a:srgbClr val="002060">
                      <a:alpha val="0"/>
                    </a:srgb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6" name="梯形 85"/>
            <p:cNvSpPr/>
            <p:nvPr/>
          </p:nvSpPr>
          <p:spPr>
            <a:xfrm>
              <a:off x="2222160" y="2856624"/>
              <a:ext cx="9431655" cy="170180"/>
            </a:xfrm>
            <a:prstGeom prst="trapezoid">
              <a:avLst>
                <a:gd name="adj" fmla="val 316417"/>
              </a:avLst>
            </a:prstGeom>
            <a:gradFill>
              <a:gsLst>
                <a:gs pos="21000">
                  <a:srgbClr val="2FF4E9">
                    <a:alpha val="39000"/>
                  </a:srgbClr>
                </a:gs>
                <a:gs pos="100000">
                  <a:srgbClr val="2FF4E9">
                    <a:alpha val="500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51D8F1">
                      <a:alpha val="100000"/>
                    </a:srgbClr>
                  </a:gs>
                  <a:gs pos="100000">
                    <a:srgbClr val="002060">
                      <a:alpha val="0"/>
                    </a:srgb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7" name="梯形 86"/>
            <p:cNvSpPr/>
            <p:nvPr/>
          </p:nvSpPr>
          <p:spPr>
            <a:xfrm>
              <a:off x="2222160" y="1253884"/>
              <a:ext cx="9431655" cy="170180"/>
            </a:xfrm>
            <a:prstGeom prst="trapezoid">
              <a:avLst>
                <a:gd name="adj" fmla="val 316417"/>
              </a:avLst>
            </a:prstGeom>
            <a:gradFill>
              <a:gsLst>
                <a:gs pos="21000">
                  <a:srgbClr val="2FF4E9">
                    <a:alpha val="39000"/>
                  </a:srgbClr>
                </a:gs>
                <a:gs pos="100000">
                  <a:srgbClr val="2FF4E9">
                    <a:alpha val="500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51D8F1">
                      <a:alpha val="100000"/>
                    </a:srgbClr>
                  </a:gs>
                  <a:gs pos="100000">
                    <a:srgbClr val="002060">
                      <a:alpha val="0"/>
                    </a:srgb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380660" y="3648406"/>
              <a:ext cx="1572260" cy="501650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云边协同系统</a:t>
              </a:r>
              <a:endPara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9" name="梯形 88"/>
            <p:cNvSpPr/>
            <p:nvPr/>
          </p:nvSpPr>
          <p:spPr>
            <a:xfrm>
              <a:off x="420030" y="3548711"/>
              <a:ext cx="1477010" cy="76200"/>
            </a:xfrm>
            <a:prstGeom prst="trapezoid">
              <a:avLst>
                <a:gd name="adj" fmla="val 304958"/>
              </a:avLst>
            </a:prstGeom>
            <a:gradFill>
              <a:gsLst>
                <a:gs pos="28000">
                  <a:srgbClr val="2FF4E9">
                    <a:alpha val="25000"/>
                  </a:srgbClr>
                </a:gs>
                <a:gs pos="100000">
                  <a:srgbClr val="2FF4E9">
                    <a:alpha val="500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51D8F1">
                      <a:alpha val="100000"/>
                    </a:srgbClr>
                  </a:gs>
                  <a:gs pos="100000">
                    <a:srgbClr val="002060">
                      <a:alpha val="0"/>
                    </a:srgb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400345" y="5486445"/>
              <a:ext cx="1572260" cy="501650"/>
            </a:xfrm>
            <a:prstGeom prst="rect">
              <a:avLst/>
            </a:prstGeom>
            <a:gradFill>
              <a:gsLst>
                <a:gs pos="0">
                  <a:srgbClr val="2FF4E9">
                    <a:alpha val="43000"/>
                  </a:srgbClr>
                </a:gs>
                <a:gs pos="100000">
                  <a:srgbClr val="B431A8">
                    <a:alpha val="13000"/>
                  </a:srgbClr>
                </a:gs>
              </a:gsLst>
              <a:lin ang="53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0" algn="ctr">
                <a:lnSpc>
                  <a:spcPct val="160000"/>
                </a:lnSpc>
                <a:buFont typeface="Arial" panose="020B0604020202090204" pitchFamily="34" charset="0"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边缘能力底座</a:t>
              </a:r>
              <a:endPara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1" name="梯形 90"/>
            <p:cNvSpPr/>
            <p:nvPr/>
          </p:nvSpPr>
          <p:spPr>
            <a:xfrm>
              <a:off x="439715" y="5400398"/>
              <a:ext cx="1477010" cy="76200"/>
            </a:xfrm>
            <a:prstGeom prst="trapezoid">
              <a:avLst>
                <a:gd name="adj" fmla="val 304958"/>
              </a:avLst>
            </a:prstGeom>
            <a:gradFill>
              <a:gsLst>
                <a:gs pos="28000">
                  <a:srgbClr val="2FF4E9">
                    <a:alpha val="25000"/>
                  </a:srgbClr>
                </a:gs>
                <a:gs pos="100000">
                  <a:srgbClr val="2FF4E9">
                    <a:alpha val="5000"/>
                  </a:srgbClr>
                </a:gs>
              </a:gsLst>
              <a:lin ang="16200000" scaled="0"/>
            </a:gradFill>
            <a:ln w="19050">
              <a:gradFill>
                <a:gsLst>
                  <a:gs pos="0">
                    <a:srgbClr val="51D8F1">
                      <a:alpha val="100000"/>
                    </a:srgbClr>
                  </a:gs>
                  <a:gs pos="100000">
                    <a:srgbClr val="002060">
                      <a:alpha val="0"/>
                    </a:srgbClr>
                  </a:gs>
                </a:gsLst>
                <a:lin ang="16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266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623622" y="-706575"/>
              <a:ext cx="294475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移动云边协同能力视图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/>
          <p:cNvGrpSpPr/>
          <p:nvPr/>
        </p:nvGrpSpPr>
        <p:grpSpPr>
          <a:xfrm>
            <a:off x="696034" y="2703691"/>
            <a:ext cx="1936629" cy="361879"/>
            <a:chOff x="696034" y="2764847"/>
            <a:chExt cx="1936629" cy="361879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034" y="276484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57" name="矩形 56"/>
            <p:cNvSpPr/>
            <p:nvPr/>
          </p:nvSpPr>
          <p:spPr>
            <a:xfrm>
              <a:off x="917915" y="2781648"/>
              <a:ext cx="1415772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统一运营入口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894435" y="2703691"/>
            <a:ext cx="1936629" cy="361879"/>
            <a:chOff x="2932983" y="2778787"/>
            <a:chExt cx="1936629" cy="361879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60" name="矩形 59"/>
            <p:cNvSpPr/>
            <p:nvPr/>
          </p:nvSpPr>
          <p:spPr>
            <a:xfrm>
              <a:off x="3208096" y="2795588"/>
              <a:ext cx="14157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全网智能调度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172054" y="2703691"/>
            <a:ext cx="1936629" cy="361879"/>
            <a:chOff x="2932983" y="2778787"/>
            <a:chExt cx="1936629" cy="361879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63" name="矩形 62"/>
            <p:cNvSpPr/>
            <p:nvPr/>
          </p:nvSpPr>
          <p:spPr>
            <a:xfrm>
              <a:off x="3208095" y="2795588"/>
              <a:ext cx="14157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边缘应用市场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386837" y="2703691"/>
            <a:ext cx="1936629" cy="361879"/>
            <a:chOff x="2932983" y="2778787"/>
            <a:chExt cx="1936629" cy="361879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66" name="矩形 65"/>
            <p:cNvSpPr/>
            <p:nvPr/>
          </p:nvSpPr>
          <p:spPr>
            <a:xfrm>
              <a:off x="3208095" y="2795588"/>
              <a:ext cx="14157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云边数据接入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617208" y="2703691"/>
            <a:ext cx="1936629" cy="361879"/>
            <a:chOff x="2932983" y="2778787"/>
            <a:chExt cx="1936629" cy="361879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69" name="矩形 68"/>
            <p:cNvSpPr/>
            <p:nvPr/>
          </p:nvSpPr>
          <p:spPr>
            <a:xfrm>
              <a:off x="3271414" y="2795588"/>
              <a:ext cx="1289135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5G</a:t>
              </a:r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边网协同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57486" y="5108344"/>
            <a:ext cx="1936629" cy="361879"/>
            <a:chOff x="2932983" y="2778787"/>
            <a:chExt cx="1936629" cy="361879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84" name="矩形 83"/>
            <p:cNvSpPr/>
            <p:nvPr/>
          </p:nvSpPr>
          <p:spPr>
            <a:xfrm>
              <a:off x="3310687" y="2795588"/>
              <a:ext cx="12105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边缘云原生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894435" y="5108344"/>
            <a:ext cx="1936629" cy="361879"/>
            <a:chOff x="2932983" y="2778787"/>
            <a:chExt cx="1936629" cy="361879"/>
          </a:xfrm>
        </p:grpSpPr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87" name="矩形 86"/>
            <p:cNvSpPr/>
            <p:nvPr/>
          </p:nvSpPr>
          <p:spPr>
            <a:xfrm>
              <a:off x="3310687" y="2795588"/>
              <a:ext cx="1210588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高阶云服务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111753" y="5113482"/>
            <a:ext cx="1936629" cy="361879"/>
            <a:chOff x="2932983" y="2778787"/>
            <a:chExt cx="1936629" cy="361879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90" name="矩形 89"/>
            <p:cNvSpPr/>
            <p:nvPr/>
          </p:nvSpPr>
          <p:spPr>
            <a:xfrm>
              <a:off x="3208095" y="2795588"/>
              <a:ext cx="1415773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丰富边缘算力</a:t>
              </a: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401520" y="5113482"/>
            <a:ext cx="1936629" cy="361879"/>
            <a:chOff x="2932983" y="2778787"/>
            <a:chExt cx="1936629" cy="361879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93" name="矩形 92"/>
            <p:cNvSpPr/>
            <p:nvPr/>
          </p:nvSpPr>
          <p:spPr>
            <a:xfrm>
              <a:off x="3105502" y="2795588"/>
              <a:ext cx="1620957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多形态能力底座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631891" y="5118620"/>
            <a:ext cx="1936629" cy="361879"/>
            <a:chOff x="2932983" y="2778787"/>
            <a:chExt cx="1936629" cy="361879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5" cstate="print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3" y="2778787"/>
              <a:ext cx="1936629" cy="361879"/>
            </a:xfrm>
            <a:prstGeom prst="rect">
              <a:avLst/>
            </a:prstGeom>
            <a:ln>
              <a:gradFill>
                <a:gsLst>
                  <a:gs pos="0">
                    <a:srgbClr val="5B9BD5">
                      <a:lumMod val="5000"/>
                      <a:lumOff val="95000"/>
                      <a:alpha val="0"/>
                    </a:srgbClr>
                  </a:gs>
                  <a:gs pos="55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  <a:alpha val="0"/>
                    </a:srgbClr>
                  </a:gs>
                </a:gsLst>
                <a:lin ang="0" scaled="0"/>
              </a:gradFill>
            </a:ln>
          </p:spPr>
        </p:pic>
        <p:sp>
          <p:nvSpPr>
            <p:cNvPr id="96" name="矩形 95"/>
            <p:cNvSpPr/>
            <p:nvPr/>
          </p:nvSpPr>
          <p:spPr>
            <a:xfrm>
              <a:off x="3234544" y="2795588"/>
              <a:ext cx="1362874" cy="33855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统一开放</a:t>
              </a:r>
              <a:r>
                <a:rPr lang="en-US" altLang="zh-CN" sz="1600" b="1" kern="0" dirty="0">
                  <a:gradFill>
                    <a:gsLst>
                      <a:gs pos="52000">
                        <a:srgbClr val="51D8F1"/>
                      </a:gs>
                      <a:gs pos="0">
                        <a:srgbClr val="AC46F9"/>
                      </a:gs>
                      <a:gs pos="100000">
                        <a:srgbClr val="634BBB"/>
                      </a:gs>
                    </a:gsLst>
                    <a:lin ang="36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Alibaba PuHuiTi M" pitchFamily="18" charset="-122"/>
                </a:rPr>
                <a:t>API</a:t>
              </a:r>
            </a:p>
          </p:txBody>
        </p:sp>
      </p:grpSp>
      <p:sp>
        <p:nvSpPr>
          <p:cNvPr id="97" name="矩形 96"/>
          <p:cNvSpPr/>
          <p:nvPr/>
        </p:nvSpPr>
        <p:spPr>
          <a:xfrm>
            <a:off x="594995" y="3201400"/>
            <a:ext cx="2061845" cy="57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全网产品统一订购入口、统一计量计费</a:t>
            </a:r>
          </a:p>
        </p:txBody>
      </p:sp>
      <p:sp>
        <p:nvSpPr>
          <p:cNvPr id="98" name="矩形 97"/>
          <p:cNvSpPr/>
          <p:nvPr/>
        </p:nvSpPr>
        <p:spPr>
          <a:xfrm>
            <a:off x="2689860" y="3211997"/>
            <a:ext cx="2213610" cy="572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区域、时延、容量等节点筛选机制、算力分钟级开通</a:t>
            </a:r>
          </a:p>
        </p:txBody>
      </p:sp>
      <p:sp>
        <p:nvSpPr>
          <p:cNvPr id="99" name="矩形 98"/>
          <p:cNvSpPr/>
          <p:nvPr/>
        </p:nvSpPr>
        <p:spPr>
          <a:xfrm>
            <a:off x="4929514" y="3211997"/>
            <a:ext cx="2480525" cy="572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20+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款云端应用按需订购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下沉、第三方应用入驻、开箱即用</a:t>
            </a:r>
          </a:p>
        </p:txBody>
      </p:sp>
      <p:sp>
        <p:nvSpPr>
          <p:cNvPr id="100" name="矩形 99"/>
          <p:cNvSpPr/>
          <p:nvPr/>
        </p:nvSpPr>
        <p:spPr>
          <a:xfrm>
            <a:off x="7437335" y="3201401"/>
            <a:ext cx="1886131" cy="57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边侧数据采集上报、云边数据灾备能力</a:t>
            </a:r>
          </a:p>
        </p:txBody>
      </p:sp>
      <p:sp>
        <p:nvSpPr>
          <p:cNvPr id="101" name="矩形 100"/>
          <p:cNvSpPr/>
          <p:nvPr/>
        </p:nvSpPr>
        <p:spPr>
          <a:xfrm>
            <a:off x="9580299" y="3183820"/>
            <a:ext cx="2069179" cy="57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云边、边边、端边网络线上实时开通</a:t>
            </a:r>
          </a:p>
        </p:txBody>
      </p:sp>
      <p:sp>
        <p:nvSpPr>
          <p:cNvPr id="102" name="矩形 101"/>
          <p:cNvSpPr/>
          <p:nvPr/>
        </p:nvSpPr>
        <p:spPr>
          <a:xfrm>
            <a:off x="600710" y="5627737"/>
            <a:ext cx="2100580" cy="57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边缘应用管理、业务编排、独享集群、边缘离线自治</a:t>
            </a:r>
          </a:p>
        </p:txBody>
      </p:sp>
      <p:sp>
        <p:nvSpPr>
          <p:cNvPr id="103" name="矩形 102"/>
          <p:cNvSpPr/>
          <p:nvPr/>
        </p:nvSpPr>
        <p:spPr>
          <a:xfrm>
            <a:off x="2743633" y="5630367"/>
            <a:ext cx="2238233" cy="572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视频分析服务、大数据分析服务、九天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智能分析等</a:t>
            </a:r>
          </a:p>
        </p:txBody>
      </p:sp>
      <p:sp>
        <p:nvSpPr>
          <p:cNvPr id="104" name="矩形 103"/>
          <p:cNvSpPr/>
          <p:nvPr/>
        </p:nvSpPr>
        <p:spPr>
          <a:xfrm>
            <a:off x="4956810" y="5627737"/>
            <a:ext cx="2275840" cy="57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 algn="ctr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虚机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裸金属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X86/ ARM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GPU/FPGA</a:t>
            </a:r>
          </a:p>
        </p:txBody>
      </p:sp>
      <p:sp>
        <p:nvSpPr>
          <p:cNvPr id="105" name="矩形 104"/>
          <p:cNvSpPr/>
          <p:nvPr/>
        </p:nvSpPr>
        <p:spPr>
          <a:xfrm>
            <a:off x="7315200" y="5626938"/>
            <a:ext cx="2261236" cy="5724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管控移动边云节点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边缘小站，广局域全覆盖</a:t>
            </a:r>
          </a:p>
        </p:txBody>
      </p:sp>
      <p:sp>
        <p:nvSpPr>
          <p:cNvPr id="106" name="矩形 105"/>
          <p:cNvSpPr/>
          <p:nvPr/>
        </p:nvSpPr>
        <p:spPr>
          <a:xfrm>
            <a:off x="9631680" y="5627737"/>
            <a:ext cx="2018030" cy="57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100+API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使能行业，构建边缘云生态</a:t>
            </a: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807" y="4107220"/>
            <a:ext cx="1196975" cy="847090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0640" y="1742798"/>
            <a:ext cx="1389380" cy="728345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750" y="3882748"/>
            <a:ext cx="1597660" cy="1236345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565" y="1509753"/>
            <a:ext cx="1267460" cy="1186815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62892" y="3891456"/>
            <a:ext cx="1445260" cy="1243965"/>
          </a:xfrm>
          <a:prstGeom prst="rect">
            <a:avLst/>
          </a:prstGeom>
        </p:spPr>
      </p:pic>
      <p:pic>
        <p:nvPicPr>
          <p:cNvPr id="117" name="图片 1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5260" y="3906878"/>
            <a:ext cx="1412240" cy="1209675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1800" y="3882748"/>
            <a:ext cx="1649730" cy="1296035"/>
          </a:xfrm>
          <a:prstGeom prst="rect">
            <a:avLst/>
          </a:prstGeom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0195" y="1531978"/>
            <a:ext cx="1539875" cy="1191895"/>
          </a:xfrm>
          <a:prstGeom prst="rect">
            <a:avLst/>
          </a:prstGeom>
        </p:spPr>
      </p:pic>
      <p:pic>
        <p:nvPicPr>
          <p:cNvPr id="120" name="图片 1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61292" y="1468795"/>
            <a:ext cx="1648460" cy="1318260"/>
          </a:xfrm>
          <a:prstGeom prst="rect">
            <a:avLst/>
          </a:prstGeom>
        </p:spPr>
      </p:pic>
      <p:pic>
        <p:nvPicPr>
          <p:cNvPr id="121" name="图片 1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6410" y="1460858"/>
            <a:ext cx="1540510" cy="123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D822699-9DE2-D642-8662-15DD1270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44" y="1931494"/>
            <a:ext cx="1510844" cy="1693261"/>
          </a:xfrm>
          <a:prstGeom prst="rect">
            <a:avLst/>
          </a:prstGeom>
        </p:spPr>
      </p:pic>
      <p:sp>
        <p:nvSpPr>
          <p:cNvPr id="23" name="年">
            <a:extLst>
              <a:ext uri="{FF2B5EF4-FFF2-40B4-BE49-F238E27FC236}">
                <a16:creationId xmlns:a16="http://schemas.microsoft.com/office/drawing/2014/main" id="{835DC9C5-2919-4277-97A2-87115BCE19BF}"/>
              </a:ext>
            </a:extLst>
          </p:cNvPr>
          <p:cNvSpPr txBox="1"/>
          <p:nvPr/>
        </p:nvSpPr>
        <p:spPr>
          <a:xfrm>
            <a:off x="5781390" y="2020868"/>
            <a:ext cx="868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>
                <a:gradFill flip="none" rotWithShape="1">
                  <a:gsLst>
                    <a:gs pos="85000">
                      <a:schemeClr val="tx1">
                        <a:alpha val="0"/>
                      </a:schemeClr>
                    </a:gs>
                    <a:gs pos="58000">
                      <a:prstClr val="white"/>
                    </a:gs>
                    <a:gs pos="100000">
                      <a:srgbClr val="020003">
                        <a:alpha val="0"/>
                      </a:srgbClr>
                    </a:gs>
                  </a:gsLst>
                  <a:lin ang="4200000" scaled="0"/>
                  <a:tileRect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2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85000">
                    <a:schemeClr val="tx1">
                      <a:alpha val="0"/>
                    </a:schemeClr>
                  </a:gs>
                  <a:gs pos="58000">
                    <a:prstClr val="white"/>
                  </a:gs>
                  <a:gs pos="100000">
                    <a:srgbClr val="020003">
                      <a:alpha val="0"/>
                    </a:srgbClr>
                  </a:gs>
                </a:gsLst>
                <a:lin ang="4200000" scaled="0"/>
                <a:tileRect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C8DD972-4D06-42DB-8E8E-FA1C5AC98CE0}"/>
              </a:ext>
            </a:extLst>
          </p:cNvPr>
          <p:cNvSpPr/>
          <p:nvPr/>
        </p:nvSpPr>
        <p:spPr>
          <a:xfrm>
            <a:off x="2696383" y="3885845"/>
            <a:ext cx="6690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npin heiti" panose="00000500000000000000" pitchFamily="2" charset="-122"/>
              </a:rPr>
              <a:t>移动边缘云云边协同技术架构</a:t>
            </a:r>
          </a:p>
        </p:txBody>
      </p:sp>
    </p:spTree>
    <p:extLst>
      <p:ext uri="{BB962C8B-B14F-4D97-AF65-F5344CB8AC3E}">
        <p14:creationId xmlns:p14="http://schemas.microsoft.com/office/powerpoint/2010/main" val="18113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35DF86-9B3D-6B4D-B91C-F63B2AA94714}"/>
              </a:ext>
            </a:extLst>
          </p:cNvPr>
          <p:cNvGrpSpPr/>
          <p:nvPr/>
        </p:nvGrpSpPr>
        <p:grpSpPr>
          <a:xfrm>
            <a:off x="-78562" y="2608973"/>
            <a:ext cx="12312006" cy="6004451"/>
            <a:chOff x="1241425" y="2486682"/>
            <a:chExt cx="6448425" cy="3144837"/>
          </a:xfrm>
        </p:grpSpPr>
        <p:sp>
          <p:nvSpPr>
            <p:cNvPr id="32" name="Полилиния 55">
              <a:extLst>
                <a:ext uri="{FF2B5EF4-FFF2-40B4-BE49-F238E27FC236}">
                  <a16:creationId xmlns:a16="http://schemas.microsoft.com/office/drawing/2014/main" id="{BE4329D3-76D4-0742-A164-D227E6BFC30B}"/>
                </a:ext>
              </a:extLst>
            </p:cNvPr>
            <p:cNvSpPr/>
            <p:nvPr/>
          </p:nvSpPr>
          <p:spPr>
            <a:xfrm>
              <a:off x="1241425" y="2486682"/>
              <a:ext cx="6448425" cy="3144837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>
              <a:gsLst>
                <a:gs pos="0">
                  <a:srgbClr val="0096FF">
                    <a:alpha val="0"/>
                  </a:srgbClr>
                </a:gs>
                <a:gs pos="100000">
                  <a:srgbClr val="0096FF">
                    <a:alpha val="10000"/>
                  </a:srgbClr>
                </a:gs>
              </a:gsLst>
              <a:lin ang="162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Полилиния 55">
              <a:extLst>
                <a:ext uri="{FF2B5EF4-FFF2-40B4-BE49-F238E27FC236}">
                  <a16:creationId xmlns:a16="http://schemas.microsoft.com/office/drawing/2014/main" id="{61FA8FEB-456D-914D-8E51-E3081FE8903A}"/>
                </a:ext>
              </a:extLst>
            </p:cNvPr>
            <p:cNvSpPr/>
            <p:nvPr/>
          </p:nvSpPr>
          <p:spPr>
            <a:xfrm>
              <a:off x="1927225" y="3115758"/>
              <a:ext cx="5076825" cy="2476500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>
              <a:gsLst>
                <a:gs pos="0">
                  <a:srgbClr val="0096FF">
                    <a:alpha val="0"/>
                  </a:srgbClr>
                </a:gs>
                <a:gs pos="100000">
                  <a:srgbClr val="0096FF">
                    <a:alpha val="10000"/>
                  </a:srgbClr>
                </a:gs>
              </a:gsLst>
              <a:lin ang="16200000" scaled="0"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1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Полилиния 54">
              <a:extLst>
                <a:ext uri="{FF2B5EF4-FFF2-40B4-BE49-F238E27FC236}">
                  <a16:creationId xmlns:a16="http://schemas.microsoft.com/office/drawing/2014/main" id="{4C4CE2CA-60B8-3940-A5FD-8B8F43F6F406}"/>
                </a:ext>
              </a:extLst>
            </p:cNvPr>
            <p:cNvSpPr/>
            <p:nvPr/>
          </p:nvSpPr>
          <p:spPr>
            <a:xfrm>
              <a:off x="2999223" y="4167050"/>
              <a:ext cx="2893373" cy="1410920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6FF">
                    <a:alpha val="0"/>
                  </a:srgbClr>
                </a:gs>
                <a:gs pos="97000">
                  <a:srgbClr val="0096FF">
                    <a:alpha val="15000"/>
                  </a:srgbClr>
                </a:gs>
              </a:gsLst>
              <a:lin ang="16200000" scaled="0"/>
              <a:tileRect/>
            </a:gra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1217613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1217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/>
              <a:endParaRPr lang="ru-RU" altLang="zh-CN" sz="24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484106" y="-706575"/>
              <a:ext cx="322378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移动云云边协同技术架构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17" y="1266149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51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7711550" y="1421533"/>
            <a:ext cx="36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分布式云协同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B74FBF6-CACD-164C-98A3-3A63637C7F12}"/>
              </a:ext>
            </a:extLst>
          </p:cNvPr>
          <p:cNvSpPr txBox="1"/>
          <p:nvPr/>
        </p:nvSpPr>
        <p:spPr>
          <a:xfrm>
            <a:off x="7339431" y="1750743"/>
            <a:ext cx="442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sym typeface="字魂59号-创粗黑" panose="00000500000000000000" pitchFamily="2" charset="-122"/>
              </a:rPr>
              <a:t>基于</a:t>
            </a:r>
            <a:r>
              <a:rPr lang="en-US" altLang="zh-CN" sz="1200" dirty="0">
                <a:solidFill>
                  <a:schemeClr val="bg1"/>
                </a:solidFill>
                <a:sym typeface="字魂59号-创粗黑" panose="00000500000000000000" pitchFamily="2" charset="-122"/>
              </a:rPr>
              <a:t>N+31+X</a:t>
            </a:r>
            <a:r>
              <a:rPr lang="zh-CN" altLang="en-US" sz="1200" dirty="0">
                <a:solidFill>
                  <a:schemeClr val="bg1"/>
                </a:solidFill>
                <a:sym typeface="字魂59号-创粗黑" panose="00000500000000000000" pitchFamily="2" charset="-122"/>
              </a:rPr>
              <a:t>算力全域的边缘智能选点</a:t>
            </a:r>
            <a:endParaRPr lang="en-US" altLang="zh-CN" sz="1200" dirty="0">
              <a:solidFill>
                <a:schemeClr val="bg1"/>
              </a:solidFill>
              <a:sym typeface="字魂59号-创粗黑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/>
                </a:solidFill>
                <a:sym typeface="字魂59号-创粗黑" panose="00000500000000000000" pitchFamily="2" charset="-122"/>
              </a:rPr>
              <a:t>自动检测周边区域到边缘节点时延</a:t>
            </a:r>
            <a:endParaRPr lang="zh-CN" altLang="en-US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:a16="http://schemas.microsoft.com/office/drawing/2014/main" id="{D2C89FAF-3949-004F-85E7-8EBA6650A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17" y="2667298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58" name="文本框 57">
            <a:extLst>
              <a:ext uri="{FF2B5EF4-FFF2-40B4-BE49-F238E27FC236}">
                <a16:creationId xmlns:a16="http://schemas.microsoft.com/office/drawing/2014/main" id="{AAAED6E4-A6E7-924B-9BAF-10469F58CDEA}"/>
              </a:ext>
            </a:extLst>
          </p:cNvPr>
          <p:cNvSpPr txBox="1"/>
          <p:nvPr/>
        </p:nvSpPr>
        <p:spPr>
          <a:xfrm>
            <a:off x="7339431" y="3151892"/>
            <a:ext cx="442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字魂59号-创粗黑" panose="00000500000000000000" pitchFamily="2" charset="-122"/>
              </a:rPr>
              <a:t>边缘容器服务</a:t>
            </a:r>
            <a:r>
              <a:rPr lang="en-US" altLang="zh-CN" sz="1200" dirty="0">
                <a:sym typeface="字魂59号-创粗黑" panose="00000500000000000000" pitchFamily="2" charset="-122"/>
              </a:rPr>
              <a:t>+</a:t>
            </a:r>
            <a:r>
              <a:rPr lang="zh-CN" altLang="en-US" sz="1200" dirty="0">
                <a:sym typeface="字魂59号-创粗黑" panose="00000500000000000000" pitchFamily="2" charset="-122"/>
              </a:rPr>
              <a:t>高阶云服务，云边联动</a:t>
            </a:r>
            <a:endParaRPr lang="en-US" altLang="zh-CN" sz="1200" dirty="0">
              <a:sym typeface="字魂59号-创粗黑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字魂59号-创粗黑" panose="00000500000000000000" pitchFamily="2" charset="-122"/>
              </a:rPr>
              <a:t>智能应用云边训练、边缘推理</a:t>
            </a:r>
          </a:p>
        </p:txBody>
      </p:sp>
      <p:sp>
        <p:nvSpPr>
          <p:cNvPr id="92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7752794" y="2770163"/>
            <a:ext cx="36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应用服务协同</a:t>
            </a:r>
          </a:p>
        </p:txBody>
      </p:sp>
      <p:pic>
        <p:nvPicPr>
          <p:cNvPr id="98" name="图片 97">
            <a:extLst>
              <a:ext uri="{FF2B5EF4-FFF2-40B4-BE49-F238E27FC236}">
                <a16:creationId xmlns:a16="http://schemas.microsoft.com/office/drawing/2014/main" id="{2735DE1A-94B4-AA4C-AE1D-A94466726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17" y="5560177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99" name="文本框 61">
            <a:extLst>
              <a:ext uri="{FF2B5EF4-FFF2-40B4-BE49-F238E27FC236}">
                <a16:creationId xmlns:a16="http://schemas.microsoft.com/office/drawing/2014/main" id="{B0437E61-1D02-6243-922F-EADBB881E189}"/>
              </a:ext>
            </a:extLst>
          </p:cNvPr>
          <p:cNvSpPr txBox="1"/>
          <p:nvPr/>
        </p:nvSpPr>
        <p:spPr>
          <a:xfrm>
            <a:off x="8201176" y="5741763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边网协同</a:t>
            </a:r>
          </a:p>
        </p:txBody>
      </p:sp>
      <p:sp>
        <p:nvSpPr>
          <p:cNvPr id="100" name="文本框 62">
            <a:extLst>
              <a:ext uri="{FF2B5EF4-FFF2-40B4-BE49-F238E27FC236}">
                <a16:creationId xmlns:a16="http://schemas.microsoft.com/office/drawing/2014/main" id="{370833CA-F83A-044E-BB24-A07B32B53A8A}"/>
              </a:ext>
            </a:extLst>
          </p:cNvPr>
          <p:cNvSpPr txBox="1"/>
          <p:nvPr/>
        </p:nvSpPr>
        <p:spPr>
          <a:xfrm>
            <a:off x="7339432" y="6044771"/>
            <a:ext cx="4700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ym typeface="字魂59号-创粗黑" panose="00000500000000000000" pitchFamily="2" charset="-122"/>
              </a:rPr>
              <a:t>基于无线（</a:t>
            </a:r>
            <a:r>
              <a:rPr lang="en-US" altLang="zh-CN" sz="1100" dirty="0">
                <a:sym typeface="字魂59号-创粗黑" panose="00000500000000000000" pitchFamily="2" charset="-122"/>
              </a:rPr>
              <a:t>5G UPF</a:t>
            </a:r>
            <a:r>
              <a:rPr lang="zh-CN" altLang="en-US" sz="1100" dirty="0">
                <a:sym typeface="字魂59号-创粗黑" panose="00000500000000000000" pitchFamily="2" charset="-122"/>
              </a:rPr>
              <a:t>、切片）、有线</a:t>
            </a:r>
            <a:r>
              <a:rPr lang="en-US" altLang="zh-CN" sz="1100" dirty="0">
                <a:sym typeface="字魂59号-创粗黑" panose="00000500000000000000" pitchFamily="2" charset="-122"/>
              </a:rPr>
              <a:t>PTN/SPN/PON/OTN</a:t>
            </a:r>
            <a:r>
              <a:rPr lang="zh-CN" altLang="en-US" sz="1100" dirty="0">
                <a:sym typeface="字魂59号-创粗黑" panose="00000500000000000000" pitchFamily="2" charset="-122"/>
              </a:rPr>
              <a:t>端边互联</a:t>
            </a:r>
            <a:endParaRPr lang="en-US" altLang="zh-CN" sz="1100" dirty="0">
              <a:sym typeface="字魂59号-创粗黑" panose="00000500000000000000" pitchFamily="2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ym typeface="字魂59号-创粗黑" panose="00000500000000000000" pitchFamily="2" charset="-122"/>
              </a:rPr>
              <a:t>基于</a:t>
            </a:r>
            <a:r>
              <a:rPr lang="en-US" altLang="zh-CN" sz="1100" dirty="0">
                <a:sym typeface="字魂59号-创粗黑" panose="00000500000000000000" pitchFamily="2" charset="-122"/>
              </a:rPr>
              <a:t>CMNET</a:t>
            </a:r>
            <a:r>
              <a:rPr lang="zh-CN" altLang="en-US" sz="1100" dirty="0">
                <a:sym typeface="字魂59号-创粗黑" panose="00000500000000000000" pitchFamily="2" charset="-122"/>
              </a:rPr>
              <a:t>、</a:t>
            </a:r>
            <a:r>
              <a:rPr lang="en-US" altLang="zh-CN" sz="1100" dirty="0">
                <a:sym typeface="字魂59号-创粗黑" panose="00000500000000000000" pitchFamily="2" charset="-122"/>
              </a:rPr>
              <a:t>SD-WAN</a:t>
            </a:r>
            <a:r>
              <a:rPr lang="zh-CN" altLang="en-US" sz="1100" dirty="0">
                <a:sym typeface="字魂59号-创粗黑" panose="00000500000000000000" pitchFamily="2" charset="-122"/>
              </a:rPr>
              <a:t> 、</a:t>
            </a:r>
            <a:r>
              <a:rPr lang="en-US" altLang="zh-CN" sz="1100" dirty="0">
                <a:sym typeface="字魂59号-创粗黑" panose="00000500000000000000" pitchFamily="2" charset="-122"/>
              </a:rPr>
              <a:t> </a:t>
            </a:r>
            <a:r>
              <a:rPr lang="zh-CN" altLang="en-US" sz="1100" dirty="0">
                <a:sym typeface="字魂59号-创粗黑" panose="00000500000000000000" pitchFamily="2" charset="-122"/>
              </a:rPr>
              <a:t>云组网云边</a:t>
            </a:r>
            <a:r>
              <a:rPr lang="en-US" altLang="zh-CN" sz="1100" dirty="0">
                <a:sym typeface="字魂59号-创粗黑" panose="00000500000000000000" pitchFamily="2" charset="-122"/>
              </a:rPr>
              <a:t>/</a:t>
            </a:r>
            <a:r>
              <a:rPr lang="zh-CN" altLang="en-US" sz="1100" dirty="0">
                <a:sym typeface="字魂59号-创粗黑" panose="00000500000000000000" pitchFamily="2" charset="-122"/>
              </a:rPr>
              <a:t>边边互联</a:t>
            </a: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2735DE1A-94B4-AA4C-AE1D-A94466726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17" y="4056163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102" name="文本框 61">
            <a:extLst>
              <a:ext uri="{FF2B5EF4-FFF2-40B4-BE49-F238E27FC236}">
                <a16:creationId xmlns:a16="http://schemas.microsoft.com/office/drawing/2014/main" id="{B0437E61-1D02-6243-922F-EADBB881E189}"/>
              </a:ext>
            </a:extLst>
          </p:cNvPr>
          <p:cNvSpPr txBox="1"/>
          <p:nvPr/>
        </p:nvSpPr>
        <p:spPr>
          <a:xfrm>
            <a:off x="8201176" y="4237749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业务协同</a:t>
            </a:r>
          </a:p>
        </p:txBody>
      </p:sp>
      <p:sp>
        <p:nvSpPr>
          <p:cNvPr id="103" name="文本框 62">
            <a:extLst>
              <a:ext uri="{FF2B5EF4-FFF2-40B4-BE49-F238E27FC236}">
                <a16:creationId xmlns:a16="http://schemas.microsoft.com/office/drawing/2014/main" id="{370833CA-F83A-044E-BB24-A07B32B53A8A}"/>
              </a:ext>
            </a:extLst>
          </p:cNvPr>
          <p:cNvSpPr txBox="1"/>
          <p:nvPr/>
        </p:nvSpPr>
        <p:spPr>
          <a:xfrm>
            <a:off x="7339431" y="4540757"/>
            <a:ext cx="4429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sym typeface="字魂59号-创粗黑" panose="00000500000000000000" pitchFamily="2" charset="-122"/>
              </a:rPr>
              <a:t>基于数据接入服务的实现云边数据备份</a:t>
            </a:r>
            <a:r>
              <a:rPr lang="en-US" altLang="zh-CN" sz="1200" dirty="0">
                <a:sym typeface="字魂59号-创粗黑" panose="00000500000000000000" pitchFamily="2" charset="-122"/>
              </a:rPr>
              <a:t>/</a:t>
            </a:r>
            <a:r>
              <a:rPr lang="zh-CN" altLang="en-US" sz="1200" dirty="0">
                <a:sym typeface="字魂59号-创粗黑" panose="00000500000000000000" pitchFamily="2" charset="-122"/>
              </a:rPr>
              <a:t>恢复</a:t>
            </a:r>
            <a:endParaRPr lang="en-US" altLang="zh-CN" sz="1200" dirty="0">
              <a:sym typeface="字魂59号-创粗黑" panose="00000500000000000000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>
              <a:sym typeface="字魂59号-创粗黑" panose="00000500000000000000" pitchFamily="2" charset="-122"/>
            </a:endParaRPr>
          </a:p>
        </p:txBody>
      </p:sp>
      <p:sp>
        <p:nvSpPr>
          <p:cNvPr id="639" name="矩形 638">
            <a:extLst>
              <a:ext uri="{FF2B5EF4-FFF2-40B4-BE49-F238E27FC236}">
                <a16:creationId xmlns:a16="http://schemas.microsoft.com/office/drawing/2014/main" id="{59C3DE0B-B810-9A4C-BF08-48A95A785BA7}"/>
              </a:ext>
            </a:extLst>
          </p:cNvPr>
          <p:cNvSpPr/>
          <p:nvPr/>
        </p:nvSpPr>
        <p:spPr>
          <a:xfrm>
            <a:off x="58253" y="2528766"/>
            <a:ext cx="6874461" cy="4174859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0" name="矩形 639">
            <a:extLst>
              <a:ext uri="{FF2B5EF4-FFF2-40B4-BE49-F238E27FC236}">
                <a16:creationId xmlns:a16="http://schemas.microsoft.com/office/drawing/2014/main" id="{806B5069-748B-3B4A-B700-3228B4CBB554}"/>
              </a:ext>
            </a:extLst>
          </p:cNvPr>
          <p:cNvSpPr/>
          <p:nvPr/>
        </p:nvSpPr>
        <p:spPr>
          <a:xfrm>
            <a:off x="114931" y="5194838"/>
            <a:ext cx="6241719" cy="112334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1" name="矩形 640">
            <a:extLst>
              <a:ext uri="{FF2B5EF4-FFF2-40B4-BE49-F238E27FC236}">
                <a16:creationId xmlns:a16="http://schemas.microsoft.com/office/drawing/2014/main" id="{6C1FF2D9-B89D-1743-BB11-A7F5C86A4399}"/>
              </a:ext>
            </a:extLst>
          </p:cNvPr>
          <p:cNvSpPr/>
          <p:nvPr/>
        </p:nvSpPr>
        <p:spPr>
          <a:xfrm>
            <a:off x="58253" y="1255470"/>
            <a:ext cx="6874462" cy="1086205"/>
          </a:xfrm>
          <a:prstGeom prst="rect">
            <a:avLst/>
          </a:prstGeom>
          <a:gradFill>
            <a:gsLst>
              <a:gs pos="54000">
                <a:srgbClr val="007DCE">
                  <a:alpha val="20000"/>
                </a:srgbClr>
              </a:gs>
              <a:gs pos="0">
                <a:srgbClr val="007DCE"/>
              </a:gs>
              <a:gs pos="100000">
                <a:srgbClr val="007DCE">
                  <a:alpha val="0"/>
                </a:srgb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2" name="矩形: 剪去对角 67">
            <a:extLst>
              <a:ext uri="{FF2B5EF4-FFF2-40B4-BE49-F238E27FC236}">
                <a16:creationId xmlns:a16="http://schemas.microsoft.com/office/drawing/2014/main" id="{6D8FD769-F0ED-964B-B88B-11A96ABF849C}"/>
              </a:ext>
            </a:extLst>
          </p:cNvPr>
          <p:cNvSpPr/>
          <p:nvPr/>
        </p:nvSpPr>
        <p:spPr>
          <a:xfrm flipH="1">
            <a:off x="2127393" y="1358176"/>
            <a:ext cx="4458667" cy="296379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高阶云服务</a:t>
            </a:r>
          </a:p>
        </p:txBody>
      </p:sp>
      <p:sp>
        <p:nvSpPr>
          <p:cNvPr id="643" name="矩形: 剪去对角 67">
            <a:extLst>
              <a:ext uri="{FF2B5EF4-FFF2-40B4-BE49-F238E27FC236}">
                <a16:creationId xmlns:a16="http://schemas.microsoft.com/office/drawing/2014/main" id="{4665AB44-2AE7-1641-BC65-FFF3B6234407}"/>
              </a:ext>
            </a:extLst>
          </p:cNvPr>
          <p:cNvSpPr/>
          <p:nvPr/>
        </p:nvSpPr>
        <p:spPr>
          <a:xfrm flipH="1">
            <a:off x="2135283" y="1828067"/>
            <a:ext cx="1503524" cy="427849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边缘云服务平台</a:t>
            </a:r>
          </a:p>
        </p:txBody>
      </p:sp>
      <p:sp>
        <p:nvSpPr>
          <p:cNvPr id="644" name="矩形: 剪去对角 67">
            <a:extLst>
              <a:ext uri="{FF2B5EF4-FFF2-40B4-BE49-F238E27FC236}">
                <a16:creationId xmlns:a16="http://schemas.microsoft.com/office/drawing/2014/main" id="{CF35505F-1D8A-E547-9641-4D403523D764}"/>
              </a:ext>
            </a:extLst>
          </p:cNvPr>
          <p:cNvSpPr/>
          <p:nvPr/>
        </p:nvSpPr>
        <p:spPr>
          <a:xfrm flipH="1">
            <a:off x="4916490" y="1832750"/>
            <a:ext cx="1503526" cy="427849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边缘智能服务平台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EISP</a:t>
            </a:r>
            <a:endParaRPr lang="zh-CN" alt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5" name="肘形连接符 644">
            <a:extLst>
              <a:ext uri="{FF2B5EF4-FFF2-40B4-BE49-F238E27FC236}">
                <a16:creationId xmlns:a16="http://schemas.microsoft.com/office/drawing/2014/main" id="{A9F5C3C3-C60B-1B4C-961F-25FFB9AD9049}"/>
              </a:ext>
            </a:extLst>
          </p:cNvPr>
          <p:cNvCxnSpPr>
            <a:stCxn id="643" idx="3"/>
            <a:endCxn id="642" idx="1"/>
          </p:cNvCxnSpPr>
          <p:nvPr/>
        </p:nvCxnSpPr>
        <p:spPr>
          <a:xfrm rot="5400000" flipH="1" flipV="1">
            <a:off x="3535129" y="1006471"/>
            <a:ext cx="173512" cy="1469681"/>
          </a:xfrm>
          <a:prstGeom prst="bentConnector3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肘形连接符 645">
            <a:extLst>
              <a:ext uri="{FF2B5EF4-FFF2-40B4-BE49-F238E27FC236}">
                <a16:creationId xmlns:a16="http://schemas.microsoft.com/office/drawing/2014/main" id="{1F9A6EBF-7BBE-DD4A-847B-9FF8131D78C7}"/>
              </a:ext>
            </a:extLst>
          </p:cNvPr>
          <p:cNvCxnSpPr>
            <a:stCxn id="644" idx="3"/>
            <a:endCxn id="642" idx="1"/>
          </p:cNvCxnSpPr>
          <p:nvPr/>
        </p:nvCxnSpPr>
        <p:spPr>
          <a:xfrm rot="16200000" flipV="1">
            <a:off x="4923393" y="1087889"/>
            <a:ext cx="178195" cy="1311527"/>
          </a:xfrm>
          <a:prstGeom prst="bentConnector3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7" name="文本框 646">
            <a:extLst>
              <a:ext uri="{FF2B5EF4-FFF2-40B4-BE49-F238E27FC236}">
                <a16:creationId xmlns:a16="http://schemas.microsoft.com/office/drawing/2014/main" id="{1AF8353C-C546-FB41-8322-5725A1BD4F3A}"/>
              </a:ext>
            </a:extLst>
          </p:cNvPr>
          <p:cNvSpPr txBox="1"/>
          <p:nvPr/>
        </p:nvSpPr>
        <p:spPr>
          <a:xfrm>
            <a:off x="599023" y="1510274"/>
            <a:ext cx="1068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移动云</a:t>
            </a:r>
            <a:r>
              <a:rPr kumimoji="1"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endParaRPr kumimoji="1"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8" name="文本框 647">
            <a:extLst>
              <a:ext uri="{FF2B5EF4-FFF2-40B4-BE49-F238E27FC236}">
                <a16:creationId xmlns:a16="http://schemas.microsoft.com/office/drawing/2014/main" id="{9B98CA7D-4308-B943-A678-3CF06F4E4C46}"/>
              </a:ext>
            </a:extLst>
          </p:cNvPr>
          <p:cNvSpPr txBox="1"/>
          <p:nvPr/>
        </p:nvSpPr>
        <p:spPr>
          <a:xfrm>
            <a:off x="138962" y="2074223"/>
            <a:ext cx="106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全网</a:t>
            </a:r>
          </a:p>
        </p:txBody>
      </p:sp>
      <p:cxnSp>
        <p:nvCxnSpPr>
          <p:cNvPr id="649" name="肘形连接符 648">
            <a:extLst>
              <a:ext uri="{FF2B5EF4-FFF2-40B4-BE49-F238E27FC236}">
                <a16:creationId xmlns:a16="http://schemas.microsoft.com/office/drawing/2014/main" id="{6398F1FF-F4CE-E74E-AD44-67BD386A9DFD}"/>
              </a:ext>
            </a:extLst>
          </p:cNvPr>
          <p:cNvCxnSpPr>
            <a:cxnSpLocks/>
            <a:stCxn id="643" idx="1"/>
            <a:endCxn id="651" idx="3"/>
          </p:cNvCxnSpPr>
          <p:nvPr/>
        </p:nvCxnSpPr>
        <p:spPr>
          <a:xfrm rot="5400000">
            <a:off x="2138787" y="2142538"/>
            <a:ext cx="634880" cy="861636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肘形连接符 649">
            <a:extLst>
              <a:ext uri="{FF2B5EF4-FFF2-40B4-BE49-F238E27FC236}">
                <a16:creationId xmlns:a16="http://schemas.microsoft.com/office/drawing/2014/main" id="{F29BDD4A-5EA9-D84C-9189-D73B5D493B10}"/>
              </a:ext>
            </a:extLst>
          </p:cNvPr>
          <p:cNvCxnSpPr>
            <a:stCxn id="643" idx="1"/>
            <a:endCxn id="652" idx="3"/>
          </p:cNvCxnSpPr>
          <p:nvPr/>
        </p:nvCxnSpPr>
        <p:spPr>
          <a:xfrm rot="16200000" flipH="1">
            <a:off x="3381855" y="1761105"/>
            <a:ext cx="634880" cy="1624501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矩形: 剪去对角 67">
            <a:extLst>
              <a:ext uri="{FF2B5EF4-FFF2-40B4-BE49-F238E27FC236}">
                <a16:creationId xmlns:a16="http://schemas.microsoft.com/office/drawing/2014/main" id="{1015DA3B-4889-314F-BC82-CE125E00A511}"/>
              </a:ext>
            </a:extLst>
          </p:cNvPr>
          <p:cNvSpPr/>
          <p:nvPr/>
        </p:nvSpPr>
        <p:spPr>
          <a:xfrm flipH="1">
            <a:off x="884042" y="2890796"/>
            <a:ext cx="2282734" cy="30450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OpenStack</a:t>
            </a:r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控制台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2" name="矩形: 剪去对角 67">
            <a:extLst>
              <a:ext uri="{FF2B5EF4-FFF2-40B4-BE49-F238E27FC236}">
                <a16:creationId xmlns:a16="http://schemas.microsoft.com/office/drawing/2014/main" id="{16579452-3A68-1E4F-A6F4-0F2A45BF7896}"/>
              </a:ext>
            </a:extLst>
          </p:cNvPr>
          <p:cNvSpPr/>
          <p:nvPr/>
        </p:nvSpPr>
        <p:spPr>
          <a:xfrm flipH="1">
            <a:off x="3370179" y="2890796"/>
            <a:ext cx="2282734" cy="304504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SDN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控制器等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3" name="矩形 652">
            <a:extLst>
              <a:ext uri="{FF2B5EF4-FFF2-40B4-BE49-F238E27FC236}">
                <a16:creationId xmlns:a16="http://schemas.microsoft.com/office/drawing/2014/main" id="{22082E0A-65A9-7C49-AAE8-4B667B131DFD}"/>
              </a:ext>
            </a:extLst>
          </p:cNvPr>
          <p:cNvSpPr/>
          <p:nvPr/>
        </p:nvSpPr>
        <p:spPr>
          <a:xfrm>
            <a:off x="386901" y="3457572"/>
            <a:ext cx="3017421" cy="1376173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4" name="矩形 653">
            <a:extLst>
              <a:ext uri="{FF2B5EF4-FFF2-40B4-BE49-F238E27FC236}">
                <a16:creationId xmlns:a16="http://schemas.microsoft.com/office/drawing/2014/main" id="{C05C0530-FD43-3F4B-ACE1-B9130587E40F}"/>
              </a:ext>
            </a:extLst>
          </p:cNvPr>
          <p:cNvSpPr/>
          <p:nvPr/>
        </p:nvSpPr>
        <p:spPr>
          <a:xfrm>
            <a:off x="3562251" y="3457562"/>
            <a:ext cx="2794399" cy="1376173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" name="矩形 654">
            <a:extLst>
              <a:ext uri="{FF2B5EF4-FFF2-40B4-BE49-F238E27FC236}">
                <a16:creationId xmlns:a16="http://schemas.microsoft.com/office/drawing/2014/main" id="{4CCB6602-413D-6F4A-9E25-E3764E49E095}"/>
              </a:ext>
            </a:extLst>
          </p:cNvPr>
          <p:cNvSpPr/>
          <p:nvPr/>
        </p:nvSpPr>
        <p:spPr>
          <a:xfrm>
            <a:off x="664487" y="3785806"/>
            <a:ext cx="2501827" cy="795148"/>
          </a:xfrm>
          <a:prstGeom prst="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6" name="矩形: 剪去对角 67">
            <a:extLst>
              <a:ext uri="{FF2B5EF4-FFF2-40B4-BE49-F238E27FC236}">
                <a16:creationId xmlns:a16="http://schemas.microsoft.com/office/drawing/2014/main" id="{3735823D-0856-A84A-B93C-EA86B1F9C1B4}"/>
              </a:ext>
            </a:extLst>
          </p:cNvPr>
          <p:cNvSpPr/>
          <p:nvPr/>
        </p:nvSpPr>
        <p:spPr>
          <a:xfrm flipH="1">
            <a:off x="843320" y="4034010"/>
            <a:ext cx="742827" cy="29874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通用型云主机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AZ01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7" name="矩形: 剪去对角 67">
            <a:extLst>
              <a:ext uri="{FF2B5EF4-FFF2-40B4-BE49-F238E27FC236}">
                <a16:creationId xmlns:a16="http://schemas.microsoft.com/office/drawing/2014/main" id="{068E7382-7857-564D-B9E5-1F05C408D910}"/>
              </a:ext>
            </a:extLst>
          </p:cNvPr>
          <p:cNvSpPr/>
          <p:nvPr/>
        </p:nvSpPr>
        <p:spPr>
          <a:xfrm flipH="1">
            <a:off x="1715055" y="4034010"/>
            <a:ext cx="742827" cy="29874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AZ02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8" name="矩形: 剪去对角 67">
            <a:extLst>
              <a:ext uri="{FF2B5EF4-FFF2-40B4-BE49-F238E27FC236}">
                <a16:creationId xmlns:a16="http://schemas.microsoft.com/office/drawing/2014/main" id="{5C189A0C-BFD2-6E4F-9DD5-7594790FFEAC}"/>
              </a:ext>
            </a:extLst>
          </p:cNvPr>
          <p:cNvSpPr/>
          <p:nvPr/>
        </p:nvSpPr>
        <p:spPr>
          <a:xfrm flipH="1">
            <a:off x="2577838" y="4033002"/>
            <a:ext cx="504623" cy="29874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AZxx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9" name="文本框 658">
            <a:extLst>
              <a:ext uri="{FF2B5EF4-FFF2-40B4-BE49-F238E27FC236}">
                <a16:creationId xmlns:a16="http://schemas.microsoft.com/office/drawing/2014/main" id="{FC125257-8E98-844E-843C-CF099B981469}"/>
              </a:ext>
            </a:extLst>
          </p:cNvPr>
          <p:cNvSpPr txBox="1"/>
          <p:nvPr/>
        </p:nvSpPr>
        <p:spPr>
          <a:xfrm>
            <a:off x="648491" y="3810437"/>
            <a:ext cx="1657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可用区一（苏州</a:t>
            </a:r>
            <a:r>
              <a:rPr kumimoji="1"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Region</a:t>
            </a: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60" name="文本框 659">
            <a:extLst>
              <a:ext uri="{FF2B5EF4-FFF2-40B4-BE49-F238E27FC236}">
                <a16:creationId xmlns:a16="http://schemas.microsoft.com/office/drawing/2014/main" id="{A93C3680-7919-8247-AADF-87095B65209A}"/>
              </a:ext>
            </a:extLst>
          </p:cNvPr>
          <p:cNvSpPr txBox="1"/>
          <p:nvPr/>
        </p:nvSpPr>
        <p:spPr>
          <a:xfrm>
            <a:off x="395626" y="3539952"/>
            <a:ext cx="1878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可用区四（苏州</a:t>
            </a:r>
            <a:r>
              <a:rPr kumimoji="1" lang="en-US" altLang="zh-CN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Region-</a:t>
            </a:r>
            <a:r>
              <a:rPr kumimoji="1" lang="zh-CN" altLang="en-US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苏州</a:t>
            </a:r>
            <a:r>
              <a:rPr kumimoji="1" lang="en-US" altLang="zh-CN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</a:t>
            </a:r>
            <a:r>
              <a:rPr kumimoji="1" lang="zh-CN" altLang="en-US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61" name="矩形 660">
            <a:extLst>
              <a:ext uri="{FF2B5EF4-FFF2-40B4-BE49-F238E27FC236}">
                <a16:creationId xmlns:a16="http://schemas.microsoft.com/office/drawing/2014/main" id="{61BB2B40-2DF9-6742-966D-350BD45D2AF4}"/>
              </a:ext>
            </a:extLst>
          </p:cNvPr>
          <p:cNvSpPr/>
          <p:nvPr/>
        </p:nvSpPr>
        <p:spPr>
          <a:xfrm>
            <a:off x="3813829" y="3785066"/>
            <a:ext cx="2452201" cy="795148"/>
          </a:xfrm>
          <a:prstGeom prst="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2" name="矩形: 剪去对角 67">
            <a:extLst>
              <a:ext uri="{FF2B5EF4-FFF2-40B4-BE49-F238E27FC236}">
                <a16:creationId xmlns:a16="http://schemas.microsoft.com/office/drawing/2014/main" id="{9995AB1F-BD49-794B-B453-B898817DD284}"/>
              </a:ext>
            </a:extLst>
          </p:cNvPr>
          <p:cNvSpPr/>
          <p:nvPr/>
        </p:nvSpPr>
        <p:spPr>
          <a:xfrm flipH="1">
            <a:off x="3908378" y="4033270"/>
            <a:ext cx="600592" cy="321540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通用型云主机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AZ01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3" name="矩形: 剪去对角 67">
            <a:extLst>
              <a:ext uri="{FF2B5EF4-FFF2-40B4-BE49-F238E27FC236}">
                <a16:creationId xmlns:a16="http://schemas.microsoft.com/office/drawing/2014/main" id="{4EE745BF-EA4D-DC4A-B2EB-6C39AFD8E28E}"/>
              </a:ext>
            </a:extLst>
          </p:cNvPr>
          <p:cNvSpPr/>
          <p:nvPr/>
        </p:nvSpPr>
        <p:spPr>
          <a:xfrm flipH="1">
            <a:off x="4628458" y="4033001"/>
            <a:ext cx="523722" cy="321809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AZ02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4" name="文本框 663">
            <a:extLst>
              <a:ext uri="{FF2B5EF4-FFF2-40B4-BE49-F238E27FC236}">
                <a16:creationId xmlns:a16="http://schemas.microsoft.com/office/drawing/2014/main" id="{449178CB-E9BA-AF46-8AE3-7C5506836EBA}"/>
              </a:ext>
            </a:extLst>
          </p:cNvPr>
          <p:cNvSpPr txBox="1"/>
          <p:nvPr/>
        </p:nvSpPr>
        <p:spPr>
          <a:xfrm>
            <a:off x="3797833" y="3809697"/>
            <a:ext cx="2469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可用区二（无锡</a:t>
            </a:r>
            <a:r>
              <a:rPr kumimoji="1"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Region</a:t>
            </a:r>
            <a:r>
              <a:rPr kumimoji="1"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65" name="文本框 664">
            <a:extLst>
              <a:ext uri="{FF2B5EF4-FFF2-40B4-BE49-F238E27FC236}">
                <a16:creationId xmlns:a16="http://schemas.microsoft.com/office/drawing/2014/main" id="{B84DE892-7A3E-214C-AABC-024F0121B6C7}"/>
              </a:ext>
            </a:extLst>
          </p:cNvPr>
          <p:cNvSpPr txBox="1"/>
          <p:nvPr/>
        </p:nvSpPr>
        <p:spPr>
          <a:xfrm>
            <a:off x="3548338" y="3539952"/>
            <a:ext cx="1878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可用区五（无锡</a:t>
            </a:r>
            <a:r>
              <a:rPr kumimoji="1" lang="en-US" altLang="zh-CN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Region-</a:t>
            </a:r>
            <a:r>
              <a:rPr kumimoji="1" lang="zh-CN" altLang="en-US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无锡</a:t>
            </a:r>
            <a:r>
              <a:rPr kumimoji="1" lang="en-US" altLang="zh-CN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</a:t>
            </a:r>
            <a:r>
              <a:rPr kumimoji="1" lang="zh-CN" altLang="en-US" sz="80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66" name="矩形: 剪去对角 67">
            <a:extLst>
              <a:ext uri="{FF2B5EF4-FFF2-40B4-BE49-F238E27FC236}">
                <a16:creationId xmlns:a16="http://schemas.microsoft.com/office/drawing/2014/main" id="{878E271B-419A-F04B-9B92-A493DA866578}"/>
              </a:ext>
            </a:extLst>
          </p:cNvPr>
          <p:cNvSpPr/>
          <p:nvPr/>
        </p:nvSpPr>
        <p:spPr>
          <a:xfrm flipH="1">
            <a:off x="5420546" y="4026264"/>
            <a:ext cx="516906" cy="446936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7" name="矩形: 剪去对角 67">
            <a:extLst>
              <a:ext uri="{FF2B5EF4-FFF2-40B4-BE49-F238E27FC236}">
                <a16:creationId xmlns:a16="http://schemas.microsoft.com/office/drawing/2014/main" id="{9DF9AD2E-25A8-CD4A-96D7-891E488BC8A5}"/>
              </a:ext>
            </a:extLst>
          </p:cNvPr>
          <p:cNvSpPr/>
          <p:nvPr/>
        </p:nvSpPr>
        <p:spPr>
          <a:xfrm flipH="1">
            <a:off x="5498001" y="3907875"/>
            <a:ext cx="516906" cy="446936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边缘集群</a:t>
            </a:r>
          </a:p>
        </p:txBody>
      </p:sp>
      <p:sp>
        <p:nvSpPr>
          <p:cNvPr id="668" name="下箭头 667">
            <a:extLst>
              <a:ext uri="{FF2B5EF4-FFF2-40B4-BE49-F238E27FC236}">
                <a16:creationId xmlns:a16="http://schemas.microsoft.com/office/drawing/2014/main" id="{48E1832D-F3D5-4D4E-8334-890DD2554534}"/>
              </a:ext>
            </a:extLst>
          </p:cNvPr>
          <p:cNvSpPr/>
          <p:nvPr/>
        </p:nvSpPr>
        <p:spPr>
          <a:xfrm>
            <a:off x="5671233" y="2284863"/>
            <a:ext cx="253427" cy="1604695"/>
          </a:xfrm>
          <a:prstGeom prst="downArrow">
            <a:avLst>
              <a:gd name="adj1" fmla="val 45971"/>
              <a:gd name="adj2" fmla="val 41259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0" name="直线连接符 133">
            <a:extLst>
              <a:ext uri="{FF2B5EF4-FFF2-40B4-BE49-F238E27FC236}">
                <a16:creationId xmlns:a16="http://schemas.microsoft.com/office/drawing/2014/main" id="{4FAC1271-71DA-6443-B15E-05C946E20EB7}"/>
              </a:ext>
            </a:extLst>
          </p:cNvPr>
          <p:cNvCxnSpPr>
            <a:cxnSpLocks/>
          </p:cNvCxnSpPr>
          <p:nvPr/>
        </p:nvCxnSpPr>
        <p:spPr>
          <a:xfrm>
            <a:off x="114930" y="4956544"/>
            <a:ext cx="7020000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1" name="文本框 670">
            <a:extLst>
              <a:ext uri="{FF2B5EF4-FFF2-40B4-BE49-F238E27FC236}">
                <a16:creationId xmlns:a16="http://schemas.microsoft.com/office/drawing/2014/main" id="{141188DD-91D1-6842-A063-C386741ADCAB}"/>
              </a:ext>
            </a:extLst>
          </p:cNvPr>
          <p:cNvSpPr txBox="1"/>
          <p:nvPr/>
        </p:nvSpPr>
        <p:spPr>
          <a:xfrm>
            <a:off x="138962" y="3027456"/>
            <a:ext cx="106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kumimoji="1"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省节点</a:t>
            </a:r>
          </a:p>
        </p:txBody>
      </p:sp>
      <p:sp>
        <p:nvSpPr>
          <p:cNvPr id="672" name="矩形 671">
            <a:extLst>
              <a:ext uri="{FF2B5EF4-FFF2-40B4-BE49-F238E27FC236}">
                <a16:creationId xmlns:a16="http://schemas.microsoft.com/office/drawing/2014/main" id="{0CFF9B4F-752B-B04A-BD50-0D428840D91B}"/>
              </a:ext>
            </a:extLst>
          </p:cNvPr>
          <p:cNvSpPr/>
          <p:nvPr/>
        </p:nvSpPr>
        <p:spPr>
          <a:xfrm>
            <a:off x="244653" y="5314630"/>
            <a:ext cx="2660025" cy="819354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3" name="矩形: 剪去对角 67">
            <a:extLst>
              <a:ext uri="{FF2B5EF4-FFF2-40B4-BE49-F238E27FC236}">
                <a16:creationId xmlns:a16="http://schemas.microsoft.com/office/drawing/2014/main" id="{419EAA6E-65D5-EE4D-9D46-F84ABBED14FD}"/>
              </a:ext>
            </a:extLst>
          </p:cNvPr>
          <p:cNvSpPr/>
          <p:nvPr/>
        </p:nvSpPr>
        <p:spPr>
          <a:xfrm flipH="1">
            <a:off x="426571" y="5649103"/>
            <a:ext cx="742827" cy="34632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边缘通用型云主机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AZ11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4" name="矩形: 剪去对角 67">
            <a:extLst>
              <a:ext uri="{FF2B5EF4-FFF2-40B4-BE49-F238E27FC236}">
                <a16:creationId xmlns:a16="http://schemas.microsoft.com/office/drawing/2014/main" id="{65A53338-12D1-4F4C-8D9F-8368D75E07D5}"/>
              </a:ext>
            </a:extLst>
          </p:cNvPr>
          <p:cNvSpPr/>
          <p:nvPr/>
        </p:nvSpPr>
        <p:spPr>
          <a:xfrm flipH="1">
            <a:off x="1323384" y="5649277"/>
            <a:ext cx="742827" cy="34632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边缘网络型云主机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AZ12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" name="矩形: 剪去对角 67">
            <a:extLst>
              <a:ext uri="{FF2B5EF4-FFF2-40B4-BE49-F238E27FC236}">
                <a16:creationId xmlns:a16="http://schemas.microsoft.com/office/drawing/2014/main" id="{0EBC6EF6-4D4C-854D-8F9E-1527C1C4880E}"/>
              </a:ext>
            </a:extLst>
          </p:cNvPr>
          <p:cNvSpPr/>
          <p:nvPr/>
        </p:nvSpPr>
        <p:spPr>
          <a:xfrm flipH="1">
            <a:off x="2224545" y="5638006"/>
            <a:ext cx="504623" cy="34632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AZxx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6" name="文本框 675">
            <a:extLst>
              <a:ext uri="{FF2B5EF4-FFF2-40B4-BE49-F238E27FC236}">
                <a16:creationId xmlns:a16="http://schemas.microsoft.com/office/drawing/2014/main" id="{649F4203-2A0A-FC43-956C-671BF1C127BA}"/>
              </a:ext>
            </a:extLst>
          </p:cNvPr>
          <p:cNvSpPr txBox="1"/>
          <p:nvPr/>
        </p:nvSpPr>
        <p:spPr>
          <a:xfrm>
            <a:off x="256791" y="5360114"/>
            <a:ext cx="1878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可用区一（苏州</a:t>
            </a:r>
            <a:r>
              <a:rPr kumimoji="1"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Region-</a:t>
            </a:r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南通</a:t>
            </a:r>
            <a:r>
              <a:rPr kumimoji="1"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</a:t>
            </a:r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77" name="文本框 676">
            <a:extLst>
              <a:ext uri="{FF2B5EF4-FFF2-40B4-BE49-F238E27FC236}">
                <a16:creationId xmlns:a16="http://schemas.microsoft.com/office/drawing/2014/main" id="{93D55979-395A-844E-861D-7D9382FCD843}"/>
              </a:ext>
            </a:extLst>
          </p:cNvPr>
          <p:cNvSpPr txBox="1"/>
          <p:nvPr/>
        </p:nvSpPr>
        <p:spPr>
          <a:xfrm>
            <a:off x="9670" y="4964447"/>
            <a:ext cx="1068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边缘节点</a:t>
            </a:r>
          </a:p>
        </p:txBody>
      </p:sp>
      <p:sp>
        <p:nvSpPr>
          <p:cNvPr id="678" name="矩形 677">
            <a:extLst>
              <a:ext uri="{FF2B5EF4-FFF2-40B4-BE49-F238E27FC236}">
                <a16:creationId xmlns:a16="http://schemas.microsoft.com/office/drawing/2014/main" id="{BEA22CA3-91AC-0948-9738-70FE8F51C399}"/>
              </a:ext>
            </a:extLst>
          </p:cNvPr>
          <p:cNvSpPr/>
          <p:nvPr/>
        </p:nvSpPr>
        <p:spPr>
          <a:xfrm>
            <a:off x="3050357" y="5314620"/>
            <a:ext cx="1718216" cy="819354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9" name="矩形: 剪去对角 67">
            <a:extLst>
              <a:ext uri="{FF2B5EF4-FFF2-40B4-BE49-F238E27FC236}">
                <a16:creationId xmlns:a16="http://schemas.microsoft.com/office/drawing/2014/main" id="{D4AE72BD-34EA-1445-8FD2-8FE5DAEF0D82}"/>
              </a:ext>
            </a:extLst>
          </p:cNvPr>
          <p:cNvSpPr/>
          <p:nvPr/>
        </p:nvSpPr>
        <p:spPr>
          <a:xfrm flipH="1">
            <a:off x="3232274" y="5649093"/>
            <a:ext cx="742827" cy="34632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边缘通用型云主机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AZ21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0" name="文本框 679">
            <a:extLst>
              <a:ext uri="{FF2B5EF4-FFF2-40B4-BE49-F238E27FC236}">
                <a16:creationId xmlns:a16="http://schemas.microsoft.com/office/drawing/2014/main" id="{41DC7338-AB31-CE46-A60C-547A868C0B7B}"/>
              </a:ext>
            </a:extLst>
          </p:cNvPr>
          <p:cNvSpPr txBox="1"/>
          <p:nvPr/>
        </p:nvSpPr>
        <p:spPr>
          <a:xfrm>
            <a:off x="3062494" y="5360104"/>
            <a:ext cx="1878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可用区二（苏州</a:t>
            </a:r>
            <a:r>
              <a:rPr kumimoji="1"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Region-</a:t>
            </a:r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徐州</a:t>
            </a:r>
            <a:r>
              <a:rPr kumimoji="1"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</a:t>
            </a:r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81" name="矩形 680">
            <a:extLst>
              <a:ext uri="{FF2B5EF4-FFF2-40B4-BE49-F238E27FC236}">
                <a16:creationId xmlns:a16="http://schemas.microsoft.com/office/drawing/2014/main" id="{1649797A-FC33-7C46-81E3-2C8448830308}"/>
              </a:ext>
            </a:extLst>
          </p:cNvPr>
          <p:cNvSpPr/>
          <p:nvPr/>
        </p:nvSpPr>
        <p:spPr>
          <a:xfrm>
            <a:off x="4916490" y="5325314"/>
            <a:ext cx="1349540" cy="819354"/>
          </a:xfrm>
          <a:prstGeom prst="rect">
            <a:avLst/>
          </a:prstGeom>
          <a:noFill/>
          <a:ln w="254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2" name="矩形: 剪去对角 67">
            <a:extLst>
              <a:ext uri="{FF2B5EF4-FFF2-40B4-BE49-F238E27FC236}">
                <a16:creationId xmlns:a16="http://schemas.microsoft.com/office/drawing/2014/main" id="{FD8B172D-4E47-9446-BE60-F0FEAB226EDE}"/>
              </a:ext>
            </a:extLst>
          </p:cNvPr>
          <p:cNvSpPr/>
          <p:nvPr/>
        </p:nvSpPr>
        <p:spPr>
          <a:xfrm flipH="1">
            <a:off x="5098407" y="5659787"/>
            <a:ext cx="742827" cy="346322"/>
          </a:xfrm>
          <a:prstGeom prst="snip2Diag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边缘通用型云主机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AZ31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3" name="文本框 682">
            <a:extLst>
              <a:ext uri="{FF2B5EF4-FFF2-40B4-BE49-F238E27FC236}">
                <a16:creationId xmlns:a16="http://schemas.microsoft.com/office/drawing/2014/main" id="{56C7F1AC-939A-0142-80C8-B1A6F1351125}"/>
              </a:ext>
            </a:extLst>
          </p:cNvPr>
          <p:cNvSpPr txBox="1"/>
          <p:nvPr/>
        </p:nvSpPr>
        <p:spPr>
          <a:xfrm>
            <a:off x="4928627" y="5370798"/>
            <a:ext cx="1281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可用区三（苏州</a:t>
            </a:r>
            <a:r>
              <a:rPr kumimoji="1"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Region-</a:t>
            </a:r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私有</a:t>
            </a:r>
            <a:r>
              <a:rPr kumimoji="1"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AZ</a:t>
            </a:r>
            <a:r>
              <a:rPr kumimoji="1"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84" name="下箭头 683">
            <a:extLst>
              <a:ext uri="{FF2B5EF4-FFF2-40B4-BE49-F238E27FC236}">
                <a16:creationId xmlns:a16="http://schemas.microsoft.com/office/drawing/2014/main" id="{14CD8914-61E6-804E-92AF-29D71E354E8D}"/>
              </a:ext>
            </a:extLst>
          </p:cNvPr>
          <p:cNvSpPr/>
          <p:nvPr/>
        </p:nvSpPr>
        <p:spPr>
          <a:xfrm>
            <a:off x="654300" y="6162850"/>
            <a:ext cx="205977" cy="283553"/>
          </a:xfrm>
          <a:prstGeom prst="downArrow">
            <a:avLst>
              <a:gd name="adj1" fmla="val 33076"/>
              <a:gd name="adj2" fmla="val 4125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5" name="Content Placeholder 2">
            <a:extLst>
              <a:ext uri="{FF2B5EF4-FFF2-40B4-BE49-F238E27FC236}">
                <a16:creationId xmlns:a16="http://schemas.microsoft.com/office/drawing/2014/main" id="{5851E010-E237-F24C-AE18-50D9033529FF}"/>
              </a:ext>
            </a:extLst>
          </p:cNvPr>
          <p:cNvSpPr>
            <a:spLocks noGrp="1"/>
          </p:cNvSpPr>
          <p:nvPr/>
        </p:nvSpPr>
        <p:spPr>
          <a:xfrm>
            <a:off x="300356" y="6464629"/>
            <a:ext cx="995255" cy="230412"/>
          </a:xfrm>
          <a:prstGeom prst="rect">
            <a:avLst/>
          </a:prstGeom>
          <a:noFill/>
        </p:spPr>
        <p:txBody>
          <a:bodyPr vert="horz" lIns="87627" tIns="43813" rIns="87627" bIns="4381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000" b="1" dirty="0">
                <a:solidFill>
                  <a:srgbClr val="FF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M" pitchFamily="18" charset="-122"/>
              </a:rPr>
              <a:t>Lite</a:t>
            </a:r>
            <a:r>
              <a:rPr kumimoji="1" lang="zh-CN" altLang="en-US" sz="1000" b="1" dirty="0">
                <a:solidFill>
                  <a:srgbClr val="FF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M" pitchFamily="18" charset="-122"/>
              </a:rPr>
              <a:t>版</a:t>
            </a:r>
          </a:p>
        </p:txBody>
      </p:sp>
      <p:sp>
        <p:nvSpPr>
          <p:cNvPr id="686" name="Content Placeholder 2">
            <a:extLst>
              <a:ext uri="{FF2B5EF4-FFF2-40B4-BE49-F238E27FC236}">
                <a16:creationId xmlns:a16="http://schemas.microsoft.com/office/drawing/2014/main" id="{6992C53E-7C53-884D-B9E5-F9E6EC102971}"/>
              </a:ext>
            </a:extLst>
          </p:cNvPr>
          <p:cNvSpPr>
            <a:spLocks noGrp="1"/>
          </p:cNvSpPr>
          <p:nvPr/>
        </p:nvSpPr>
        <p:spPr>
          <a:xfrm>
            <a:off x="2939339" y="6446719"/>
            <a:ext cx="995255" cy="248321"/>
          </a:xfrm>
          <a:prstGeom prst="rect">
            <a:avLst/>
          </a:prstGeom>
          <a:noFill/>
        </p:spPr>
        <p:txBody>
          <a:bodyPr vert="horz" lIns="87627" tIns="43813" rIns="87627" bIns="4381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1000" b="1" dirty="0">
                <a:solidFill>
                  <a:srgbClr val="FF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M" pitchFamily="18" charset="-122"/>
              </a:rPr>
              <a:t>标准版</a:t>
            </a:r>
          </a:p>
        </p:txBody>
      </p:sp>
      <p:sp>
        <p:nvSpPr>
          <p:cNvPr id="687" name="下箭头 686">
            <a:extLst>
              <a:ext uri="{FF2B5EF4-FFF2-40B4-BE49-F238E27FC236}">
                <a16:creationId xmlns:a16="http://schemas.microsoft.com/office/drawing/2014/main" id="{E9969C26-BEAF-5A4F-89AC-B8165B80D1F9}"/>
              </a:ext>
            </a:extLst>
          </p:cNvPr>
          <p:cNvSpPr/>
          <p:nvPr/>
        </p:nvSpPr>
        <p:spPr>
          <a:xfrm>
            <a:off x="3413155" y="6150444"/>
            <a:ext cx="205977" cy="283553"/>
          </a:xfrm>
          <a:prstGeom prst="downArrow">
            <a:avLst>
              <a:gd name="adj1" fmla="val 33076"/>
              <a:gd name="adj2" fmla="val 4125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8" name="下箭头 687">
            <a:extLst>
              <a:ext uri="{FF2B5EF4-FFF2-40B4-BE49-F238E27FC236}">
                <a16:creationId xmlns:a16="http://schemas.microsoft.com/office/drawing/2014/main" id="{1CEE83CB-FEAD-CF44-9D9C-1CCF41F2C9B3}"/>
              </a:ext>
            </a:extLst>
          </p:cNvPr>
          <p:cNvSpPr/>
          <p:nvPr/>
        </p:nvSpPr>
        <p:spPr>
          <a:xfrm>
            <a:off x="5518064" y="6160689"/>
            <a:ext cx="205977" cy="283553"/>
          </a:xfrm>
          <a:prstGeom prst="downArrow">
            <a:avLst>
              <a:gd name="adj1" fmla="val 33076"/>
              <a:gd name="adj2" fmla="val 4125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9" name="Content Placeholder 2">
            <a:extLst>
              <a:ext uri="{FF2B5EF4-FFF2-40B4-BE49-F238E27FC236}">
                <a16:creationId xmlns:a16="http://schemas.microsoft.com/office/drawing/2014/main" id="{FD963C7E-6094-9A4D-82EE-5722B715B41A}"/>
              </a:ext>
            </a:extLst>
          </p:cNvPr>
          <p:cNvSpPr>
            <a:spLocks noGrp="1"/>
          </p:cNvSpPr>
          <p:nvPr/>
        </p:nvSpPr>
        <p:spPr>
          <a:xfrm>
            <a:off x="5123424" y="6473675"/>
            <a:ext cx="995255" cy="212320"/>
          </a:xfrm>
          <a:prstGeom prst="rect">
            <a:avLst/>
          </a:prstGeom>
          <a:noFill/>
        </p:spPr>
        <p:txBody>
          <a:bodyPr vert="horz" lIns="87627" tIns="43813" rIns="87627" bIns="4381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1000" b="1" dirty="0">
                <a:solidFill>
                  <a:srgbClr val="FF69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libaba PuHuiTi M" pitchFamily="18" charset="-122"/>
              </a:rPr>
              <a:t>小站版</a:t>
            </a:r>
          </a:p>
        </p:txBody>
      </p:sp>
      <p:sp>
        <p:nvSpPr>
          <p:cNvPr id="690" name="下箭头 689">
            <a:extLst>
              <a:ext uri="{FF2B5EF4-FFF2-40B4-BE49-F238E27FC236}">
                <a16:creationId xmlns:a16="http://schemas.microsoft.com/office/drawing/2014/main" id="{F0267168-4124-0D40-951D-67D4F28CB7E3}"/>
              </a:ext>
            </a:extLst>
          </p:cNvPr>
          <p:cNvSpPr/>
          <p:nvPr/>
        </p:nvSpPr>
        <p:spPr>
          <a:xfrm rot="10800000">
            <a:off x="5577989" y="4316762"/>
            <a:ext cx="280831" cy="832118"/>
          </a:xfrm>
          <a:prstGeom prst="downArrow">
            <a:avLst>
              <a:gd name="adj1" fmla="val 45971"/>
              <a:gd name="adj2" fmla="val 41259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1" name="肘形连接符 690">
            <a:extLst>
              <a:ext uri="{FF2B5EF4-FFF2-40B4-BE49-F238E27FC236}">
                <a16:creationId xmlns:a16="http://schemas.microsoft.com/office/drawing/2014/main" id="{10FFDA1A-2258-8E49-A108-FABC0E8CFCD9}"/>
              </a:ext>
            </a:extLst>
          </p:cNvPr>
          <p:cNvCxnSpPr>
            <a:cxnSpLocks/>
            <a:stCxn id="644" idx="2"/>
            <a:endCxn id="640" idx="3"/>
          </p:cNvCxnSpPr>
          <p:nvPr/>
        </p:nvCxnSpPr>
        <p:spPr>
          <a:xfrm flipH="1">
            <a:off x="6356650" y="2046675"/>
            <a:ext cx="63366" cy="3709834"/>
          </a:xfrm>
          <a:prstGeom prst="bentConnector3">
            <a:avLst>
              <a:gd name="adj1" fmla="val -826259"/>
            </a:avLst>
          </a:prstGeom>
          <a:ln w="12700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2" name="文本框 691">
            <a:extLst>
              <a:ext uri="{FF2B5EF4-FFF2-40B4-BE49-F238E27FC236}">
                <a16:creationId xmlns:a16="http://schemas.microsoft.com/office/drawing/2014/main" id="{20B741E8-25D5-8942-815A-2F201D4360B3}"/>
              </a:ext>
            </a:extLst>
          </p:cNvPr>
          <p:cNvSpPr txBox="1"/>
          <p:nvPr/>
        </p:nvSpPr>
        <p:spPr>
          <a:xfrm>
            <a:off x="5101522" y="4522131"/>
            <a:ext cx="1365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1"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）边缘节点接入</a:t>
            </a:r>
            <a:endParaRPr kumimoji="1" lang="en-US" altLang="zh-CN" sz="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）边缘应用下发</a:t>
            </a:r>
          </a:p>
        </p:txBody>
      </p:sp>
      <p:sp>
        <p:nvSpPr>
          <p:cNvPr id="693" name="文本框 692">
            <a:extLst>
              <a:ext uri="{FF2B5EF4-FFF2-40B4-BE49-F238E27FC236}">
                <a16:creationId xmlns:a16="http://schemas.microsoft.com/office/drawing/2014/main" id="{04404CBA-6C61-364B-A4D1-DEADED221AFF}"/>
              </a:ext>
            </a:extLst>
          </p:cNvPr>
          <p:cNvSpPr txBox="1"/>
          <p:nvPr/>
        </p:nvSpPr>
        <p:spPr>
          <a:xfrm>
            <a:off x="6575267" y="2579017"/>
            <a:ext cx="21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云边数据协同</a:t>
            </a:r>
            <a:endParaRPr kumimoji="1" lang="en-US" altLang="zh-CN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4" name="肘形连接符 693">
            <a:extLst>
              <a:ext uri="{FF2B5EF4-FFF2-40B4-BE49-F238E27FC236}">
                <a16:creationId xmlns:a16="http://schemas.microsoft.com/office/drawing/2014/main" id="{4DFC6094-C498-EF4D-AF40-C28C7A5D916C}"/>
              </a:ext>
            </a:extLst>
          </p:cNvPr>
          <p:cNvCxnSpPr/>
          <p:nvPr/>
        </p:nvCxnSpPr>
        <p:spPr>
          <a:xfrm rot="5400000">
            <a:off x="1191484" y="3178505"/>
            <a:ext cx="262272" cy="295862"/>
          </a:xfrm>
          <a:prstGeom prst="bentConnector3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肘形连接符 694">
            <a:extLst>
              <a:ext uri="{FF2B5EF4-FFF2-40B4-BE49-F238E27FC236}">
                <a16:creationId xmlns:a16="http://schemas.microsoft.com/office/drawing/2014/main" id="{BC0C7F7F-84DD-A446-965A-371246053C2C}"/>
              </a:ext>
            </a:extLst>
          </p:cNvPr>
          <p:cNvCxnSpPr>
            <a:cxnSpLocks/>
            <a:stCxn id="651" idx="1"/>
          </p:cNvCxnSpPr>
          <p:nvPr/>
        </p:nvCxnSpPr>
        <p:spPr>
          <a:xfrm rot="16200000" flipH="1">
            <a:off x="1626220" y="3594489"/>
            <a:ext cx="2139409" cy="1341030"/>
          </a:xfrm>
          <a:prstGeom prst="bentConnector3">
            <a:avLst>
              <a:gd name="adj1" fmla="val 6413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肘形连接符 695">
            <a:extLst>
              <a:ext uri="{FF2B5EF4-FFF2-40B4-BE49-F238E27FC236}">
                <a16:creationId xmlns:a16="http://schemas.microsoft.com/office/drawing/2014/main" id="{2AA6FCC9-1F14-B64C-BB01-BB66F836B135}"/>
              </a:ext>
            </a:extLst>
          </p:cNvPr>
          <p:cNvCxnSpPr>
            <a:cxnSpLocks/>
            <a:stCxn id="652" idx="1"/>
          </p:cNvCxnSpPr>
          <p:nvPr/>
        </p:nvCxnSpPr>
        <p:spPr>
          <a:xfrm rot="5400000">
            <a:off x="2869794" y="3690812"/>
            <a:ext cx="2137265" cy="1146240"/>
          </a:xfrm>
          <a:prstGeom prst="bentConnector3">
            <a:avLst>
              <a:gd name="adj1" fmla="val 6369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肘形连接符 696">
            <a:extLst>
              <a:ext uri="{FF2B5EF4-FFF2-40B4-BE49-F238E27FC236}">
                <a16:creationId xmlns:a16="http://schemas.microsoft.com/office/drawing/2014/main" id="{C54DB07B-A813-2B49-AD59-8649886080FA}"/>
              </a:ext>
            </a:extLst>
          </p:cNvPr>
          <p:cNvCxnSpPr>
            <a:stCxn id="652" idx="1"/>
          </p:cNvCxnSpPr>
          <p:nvPr/>
        </p:nvCxnSpPr>
        <p:spPr>
          <a:xfrm rot="16200000" flipH="1">
            <a:off x="4585590" y="3121255"/>
            <a:ext cx="262262" cy="410351"/>
          </a:xfrm>
          <a:prstGeom prst="bentConnector3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肘形连接符 697">
            <a:extLst>
              <a:ext uri="{FF2B5EF4-FFF2-40B4-BE49-F238E27FC236}">
                <a16:creationId xmlns:a16="http://schemas.microsoft.com/office/drawing/2014/main" id="{37EDB2D9-267A-B54A-8D65-3C2D02B68F6D}"/>
              </a:ext>
            </a:extLst>
          </p:cNvPr>
          <p:cNvCxnSpPr>
            <a:cxnSpLocks/>
            <a:endCxn id="672" idx="0"/>
          </p:cNvCxnSpPr>
          <p:nvPr/>
        </p:nvCxnSpPr>
        <p:spPr>
          <a:xfrm rot="10800000" flipV="1">
            <a:off x="1574666" y="5089990"/>
            <a:ext cx="2519236" cy="224640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肘形连接符 698">
            <a:extLst>
              <a:ext uri="{FF2B5EF4-FFF2-40B4-BE49-F238E27FC236}">
                <a16:creationId xmlns:a16="http://schemas.microsoft.com/office/drawing/2014/main" id="{92612C62-6FC6-2542-9EBF-DA4FBD13EAEC}"/>
              </a:ext>
            </a:extLst>
          </p:cNvPr>
          <p:cNvCxnSpPr>
            <a:endCxn id="681" idx="0"/>
          </p:cNvCxnSpPr>
          <p:nvPr/>
        </p:nvCxnSpPr>
        <p:spPr>
          <a:xfrm>
            <a:off x="3138351" y="5089188"/>
            <a:ext cx="2452909" cy="236126"/>
          </a:xfrm>
          <a:prstGeom prst="bentConnector2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5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E535DF86-9B3D-6B4D-B91C-F63B2AA94714}"/>
              </a:ext>
            </a:extLst>
          </p:cNvPr>
          <p:cNvGrpSpPr/>
          <p:nvPr/>
        </p:nvGrpSpPr>
        <p:grpSpPr>
          <a:xfrm>
            <a:off x="-78562" y="2608973"/>
            <a:ext cx="12312006" cy="3408389"/>
            <a:chOff x="1241425" y="2486682"/>
            <a:chExt cx="6448425" cy="1785147"/>
          </a:xfrm>
        </p:grpSpPr>
        <p:sp>
          <p:nvSpPr>
            <p:cNvPr id="32" name="Полилиния 55">
              <a:extLst>
                <a:ext uri="{FF2B5EF4-FFF2-40B4-BE49-F238E27FC236}">
                  <a16:creationId xmlns:a16="http://schemas.microsoft.com/office/drawing/2014/main" id="{BE4329D3-76D4-0742-A164-D227E6BFC30B}"/>
                </a:ext>
              </a:extLst>
            </p:cNvPr>
            <p:cNvSpPr/>
            <p:nvPr/>
          </p:nvSpPr>
          <p:spPr>
            <a:xfrm>
              <a:off x="1241425" y="2486682"/>
              <a:ext cx="6448425" cy="104779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3" name="Полилиния 55">
              <a:extLst>
                <a:ext uri="{FF2B5EF4-FFF2-40B4-BE49-F238E27FC236}">
                  <a16:creationId xmlns:a16="http://schemas.microsoft.com/office/drawing/2014/main" id="{61FA8FEB-456D-914D-8E51-E3081FE8903A}"/>
                </a:ext>
              </a:extLst>
            </p:cNvPr>
            <p:cNvSpPr/>
            <p:nvPr/>
          </p:nvSpPr>
          <p:spPr>
            <a:xfrm>
              <a:off x="1927225" y="3115758"/>
              <a:ext cx="5076825" cy="104779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7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Полилиния 54">
              <a:extLst>
                <a:ext uri="{FF2B5EF4-FFF2-40B4-BE49-F238E27FC236}">
                  <a16:creationId xmlns:a16="http://schemas.microsoft.com/office/drawing/2014/main" id="{4C4CE2CA-60B8-3940-A5FD-8B8F43F6F406}"/>
                </a:ext>
              </a:extLst>
            </p:cNvPr>
            <p:cNvSpPr/>
            <p:nvPr/>
          </p:nvSpPr>
          <p:spPr>
            <a:xfrm>
              <a:off x="2999223" y="4167050"/>
              <a:ext cx="2893373" cy="104779"/>
            </a:xfrm>
            <a:custGeom>
              <a:avLst/>
              <a:gdLst>
                <a:gd name="connsiteX0" fmla="*/ 3295744 w 6591488"/>
                <a:gd name="connsiteY0" fmla="*/ 0 h 3214264"/>
                <a:gd name="connsiteX1" fmla="*/ 6589311 w 6591488"/>
                <a:gd name="connsiteY1" fmla="*/ 3128151 h 3214264"/>
                <a:gd name="connsiteX2" fmla="*/ 6591488 w 6591488"/>
                <a:gd name="connsiteY2" fmla="*/ 3214264 h 3214264"/>
                <a:gd name="connsiteX3" fmla="*/ 0 w 6591488"/>
                <a:gd name="connsiteY3" fmla="*/ 3214264 h 3214264"/>
                <a:gd name="connsiteX4" fmla="*/ 2178 w 6591488"/>
                <a:gd name="connsiteY4" fmla="*/ 3128151 h 3214264"/>
                <a:gd name="connsiteX5" fmla="*/ 3295744 w 6591488"/>
                <a:gd name="connsiteY5" fmla="*/ 0 h 32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91488" h="3214264">
                  <a:moveTo>
                    <a:pt x="3295744" y="0"/>
                  </a:moveTo>
                  <a:cubicBezTo>
                    <a:pt x="5060184" y="0"/>
                    <a:pt x="6500984" y="1385662"/>
                    <a:pt x="6589311" y="3128151"/>
                  </a:cubicBezTo>
                  <a:lnTo>
                    <a:pt x="6591488" y="3214264"/>
                  </a:lnTo>
                  <a:lnTo>
                    <a:pt x="0" y="3214264"/>
                  </a:lnTo>
                  <a:lnTo>
                    <a:pt x="2178" y="3128151"/>
                  </a:lnTo>
                  <a:cubicBezTo>
                    <a:pt x="90505" y="1385662"/>
                    <a:pt x="1531305" y="0"/>
                    <a:pt x="3295744" y="0"/>
                  </a:cubicBez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altLang="zh-CN" sz="7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DC5F004-C35C-9442-B4B7-BD1469CB489F}"/>
              </a:ext>
            </a:extLst>
          </p:cNvPr>
          <p:cNvGrpSpPr/>
          <p:nvPr/>
        </p:nvGrpSpPr>
        <p:grpSpPr>
          <a:xfrm>
            <a:off x="413535" y="236108"/>
            <a:ext cx="11165552" cy="388954"/>
            <a:chOff x="413535" y="236108"/>
            <a:chExt cx="11165552" cy="388954"/>
          </a:xfrm>
        </p:grpSpPr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9C5A34B4-0441-4545-BE87-9227483E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9481"/>
            <a:stretch/>
          </p:blipFill>
          <p:spPr>
            <a:xfrm>
              <a:off x="413535" y="242703"/>
              <a:ext cx="1290820" cy="38235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3E4C7A-E58B-224E-B2AB-55184EAA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7867" y="236108"/>
              <a:ext cx="1381220" cy="388954"/>
            </a:xfrm>
            <a:prstGeom prst="rect">
              <a:avLst/>
            </a:prstGeom>
          </p:spPr>
        </p:pic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A5DF8F4-48F8-0B48-BCCC-7B1287AA7A39}"/>
              </a:ext>
            </a:extLst>
          </p:cNvPr>
          <p:cNvGrpSpPr/>
          <p:nvPr/>
        </p:nvGrpSpPr>
        <p:grpSpPr>
          <a:xfrm>
            <a:off x="1817079" y="643616"/>
            <a:ext cx="8404309" cy="492443"/>
            <a:chOff x="2587664" y="-706575"/>
            <a:chExt cx="7033040" cy="492443"/>
          </a:xfrm>
        </p:grpSpPr>
        <p:sp>
          <p:nvSpPr>
            <p:cNvPr id="111" name="标题 1">
              <a:extLst>
                <a:ext uri="{FF2B5EF4-FFF2-40B4-BE49-F238E27FC236}">
                  <a16:creationId xmlns:a16="http://schemas.microsoft.com/office/drawing/2014/main" id="{0FF7C049-0CB9-CE40-81FD-168890A9F7D6}"/>
                </a:ext>
              </a:extLst>
            </p:cNvPr>
            <p:cNvSpPr txBox="1"/>
            <p:nvPr/>
          </p:nvSpPr>
          <p:spPr>
            <a:xfrm>
              <a:off x="4344595" y="-706575"/>
              <a:ext cx="35028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 b="1">
                  <a:gradFill>
                    <a:gsLst>
                      <a:gs pos="0">
                        <a:srgbClr val="047AFF"/>
                      </a:gs>
                      <a:gs pos="52000">
                        <a:srgbClr val="002060">
                          <a:alpha val="82000"/>
                        </a:srgbClr>
                      </a:gs>
                      <a:gs pos="100000">
                        <a:srgbClr val="047AFF"/>
                      </a:gs>
                    </a:gsLst>
                    <a:lin ang="48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9144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13716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18288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2860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2743200" indent="-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160000" scaled="0"/>
                  </a:gra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移动云服务下沉及能力开放</a:t>
              </a:r>
            </a:p>
          </p:txBody>
        </p:sp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B970D30B-E0B4-F845-A133-0B8E9230541A}"/>
                </a:ext>
              </a:extLst>
            </p:cNvPr>
            <p:cNvGrpSpPr/>
            <p:nvPr/>
          </p:nvGrpSpPr>
          <p:grpSpPr>
            <a:xfrm>
              <a:off x="2587664" y="-459678"/>
              <a:ext cx="7033040" cy="20616"/>
              <a:chOff x="2541114" y="651353"/>
              <a:chExt cx="7033040" cy="20616"/>
            </a:xfrm>
          </p:grpSpPr>
          <p:cxnSp>
            <p:nvCxnSpPr>
              <p:cNvPr id="113" name="直接连接符 179">
                <a:extLst>
                  <a:ext uri="{FF2B5EF4-FFF2-40B4-BE49-F238E27FC236}">
                    <a16:creationId xmlns:a16="http://schemas.microsoft.com/office/drawing/2014/main" id="{973F783B-E1D8-1947-8208-BBDDBAA8DE21}"/>
                  </a:ext>
                </a:extLst>
              </p:cNvPr>
              <p:cNvCxnSpPr/>
              <p:nvPr/>
            </p:nvCxnSpPr>
            <p:spPr>
              <a:xfrm flipH="1">
                <a:off x="2541114" y="671969"/>
                <a:ext cx="1266573" cy="0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79">
                <a:extLst>
                  <a:ext uri="{FF2B5EF4-FFF2-40B4-BE49-F238E27FC236}">
                    <a16:creationId xmlns:a16="http://schemas.microsoft.com/office/drawing/2014/main" id="{838A03B6-D5C2-2F40-A13C-597930A991E5}"/>
                  </a:ext>
                </a:extLst>
              </p:cNvPr>
              <p:cNvCxnSpPr/>
              <p:nvPr/>
            </p:nvCxnSpPr>
            <p:spPr>
              <a:xfrm flipV="1">
                <a:off x="8286508" y="651353"/>
                <a:ext cx="1287646" cy="1"/>
              </a:xfrm>
              <a:prstGeom prst="line">
                <a:avLst/>
              </a:prstGeom>
              <a:ln w="31750" cap="rnd">
                <a:gradFill flip="none" rotWithShape="1">
                  <a:gsLst>
                    <a:gs pos="0">
                      <a:schemeClr val="bg1"/>
                    </a:gs>
                    <a:gs pos="100000">
                      <a:srgbClr val="51D8F1">
                        <a:alpha val="0"/>
                      </a:srgbClr>
                    </a:gs>
                  </a:gsLst>
                  <a:lin ang="0" scaled="1"/>
                  <a:tileRect/>
                </a:gradFill>
                <a:head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2" name="图片 91">
            <a:extLst>
              <a:ext uri="{FF2B5EF4-FFF2-40B4-BE49-F238E27FC236}">
                <a16:creationId xmlns:a16="http://schemas.microsoft.com/office/drawing/2014/main" id="{E672787A-0335-5949-B50B-01C1CA0658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1" y="1211557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98" name="文本框 50">
            <a:extLst>
              <a:ext uri="{FF2B5EF4-FFF2-40B4-BE49-F238E27FC236}">
                <a16:creationId xmlns:a16="http://schemas.microsoft.com/office/drawing/2014/main" id="{CEE9A338-C65B-254B-9A9C-9489465CE304}"/>
              </a:ext>
            </a:extLst>
          </p:cNvPr>
          <p:cNvSpPr txBox="1"/>
          <p:nvPr/>
        </p:nvSpPr>
        <p:spPr>
          <a:xfrm>
            <a:off x="7514258" y="1366941"/>
            <a:ext cx="36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基于</a:t>
            </a:r>
            <a:r>
              <a:rPr lang="en-US" altLang="zh-CN" sz="1600" b="1" dirty="0" err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KubeEdge</a:t>
            </a:r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的边缘容器服务</a:t>
            </a:r>
          </a:p>
        </p:txBody>
      </p:sp>
      <p:sp>
        <p:nvSpPr>
          <p:cNvPr id="99" name="文本框 51">
            <a:extLst>
              <a:ext uri="{FF2B5EF4-FFF2-40B4-BE49-F238E27FC236}">
                <a16:creationId xmlns:a16="http://schemas.microsoft.com/office/drawing/2014/main" id="{9B74FBF6-CACD-164C-98A3-3A63637C7F12}"/>
              </a:ext>
            </a:extLst>
          </p:cNvPr>
          <p:cNvSpPr txBox="1"/>
          <p:nvPr/>
        </p:nvSpPr>
        <p:spPr>
          <a:xfrm>
            <a:off x="7149352" y="1631732"/>
            <a:ext cx="44297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云原生架构实现云边应用统一管理、统一编排</a:t>
            </a:r>
            <a:endParaRPr lang="en-US" altLang="zh-CN" sz="11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北向</a:t>
            </a: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API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与</a:t>
            </a: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K8S 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原生保持一致</a:t>
            </a:r>
            <a:endParaRPr lang="en-US" altLang="zh-CN" sz="11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优化资源占用、边缘节点离线自治</a:t>
            </a:r>
          </a:p>
        </p:txBody>
      </p:sp>
      <p:pic>
        <p:nvPicPr>
          <p:cNvPr id="100" name="图片 99">
            <a:extLst>
              <a:ext uri="{FF2B5EF4-FFF2-40B4-BE49-F238E27FC236}">
                <a16:creationId xmlns:a16="http://schemas.microsoft.com/office/drawing/2014/main" id="{D2C89FAF-3949-004F-85E7-8EBA6650A6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1" y="2612706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101" name="文本框 56">
            <a:extLst>
              <a:ext uri="{FF2B5EF4-FFF2-40B4-BE49-F238E27FC236}">
                <a16:creationId xmlns:a16="http://schemas.microsoft.com/office/drawing/2014/main" id="{57C2C51B-CB9C-9948-96EA-B487B5AF9328}"/>
              </a:ext>
            </a:extLst>
          </p:cNvPr>
          <p:cNvSpPr txBox="1"/>
          <p:nvPr/>
        </p:nvSpPr>
        <p:spPr>
          <a:xfrm>
            <a:off x="7962640" y="2794292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基于云原生的边缘应用市场</a:t>
            </a:r>
          </a:p>
        </p:txBody>
      </p:sp>
      <p:sp>
        <p:nvSpPr>
          <p:cNvPr id="102" name="文本框 57">
            <a:extLst>
              <a:ext uri="{FF2B5EF4-FFF2-40B4-BE49-F238E27FC236}">
                <a16:creationId xmlns:a16="http://schemas.microsoft.com/office/drawing/2014/main" id="{AAAED6E4-A6E7-924B-9BAF-10469F58CDEA}"/>
              </a:ext>
            </a:extLst>
          </p:cNvPr>
          <p:cNvSpPr txBox="1"/>
          <p:nvPr/>
        </p:nvSpPr>
        <p:spPr>
          <a:xfrm>
            <a:off x="7100895" y="3097300"/>
            <a:ext cx="44297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承载移动云</a:t>
            </a: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AI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、数据库等移动云</a:t>
            </a: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PaaS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能力、按需一键推送到边缘</a:t>
            </a:r>
            <a:endParaRPr lang="en-US" altLang="zh-CN" sz="11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支持第三方应用生态入驻、丰富边缘应用生态</a:t>
            </a:r>
          </a:p>
        </p:txBody>
      </p:sp>
      <p:pic>
        <p:nvPicPr>
          <p:cNvPr id="103" name="图片 102">
            <a:extLst>
              <a:ext uri="{FF2B5EF4-FFF2-40B4-BE49-F238E27FC236}">
                <a16:creationId xmlns:a16="http://schemas.microsoft.com/office/drawing/2014/main" id="{2735DE1A-94B4-AA4C-AE1D-A94466726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1" y="4031601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104" name="文本框 61">
            <a:extLst>
              <a:ext uri="{FF2B5EF4-FFF2-40B4-BE49-F238E27FC236}">
                <a16:creationId xmlns:a16="http://schemas.microsoft.com/office/drawing/2014/main" id="{B0437E61-1D02-6243-922F-EADBB881E189}"/>
              </a:ext>
            </a:extLst>
          </p:cNvPr>
          <p:cNvSpPr txBox="1"/>
          <p:nvPr/>
        </p:nvSpPr>
        <p:spPr>
          <a:xfrm>
            <a:off x="7962640" y="4213187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云边数据接入服务</a:t>
            </a:r>
          </a:p>
        </p:txBody>
      </p:sp>
      <p:sp>
        <p:nvSpPr>
          <p:cNvPr id="105" name="文本框 62">
            <a:extLst>
              <a:ext uri="{FF2B5EF4-FFF2-40B4-BE49-F238E27FC236}">
                <a16:creationId xmlns:a16="http://schemas.microsoft.com/office/drawing/2014/main" id="{370833CA-F83A-044E-BB24-A07B32B53A8A}"/>
              </a:ext>
            </a:extLst>
          </p:cNvPr>
          <p:cNvSpPr txBox="1"/>
          <p:nvPr/>
        </p:nvSpPr>
        <p:spPr>
          <a:xfrm>
            <a:off x="7100895" y="4410999"/>
            <a:ext cx="44297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支持多种连接器，对接大数据、</a:t>
            </a: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AI 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训练等多种服务实现数据的转发流动</a:t>
            </a:r>
            <a:endParaRPr lang="en-US" altLang="zh-CN" sz="11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预置数据基本的汇聚、转换能力，对数据实现预处理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735DE1A-94B4-AA4C-AE1D-A94466726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81" y="5450833"/>
            <a:ext cx="4861762" cy="1223921"/>
          </a:xfrm>
          <a:prstGeom prst="rect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  <a:alpha val="10000"/>
                  </a:schemeClr>
                </a:gs>
              </a:gsLst>
              <a:lin ang="0" scaled="0"/>
            </a:gradFill>
          </a:ln>
        </p:spPr>
      </p:pic>
      <p:sp>
        <p:nvSpPr>
          <p:cNvPr id="28" name="文本框 61">
            <a:extLst>
              <a:ext uri="{FF2B5EF4-FFF2-40B4-BE49-F238E27FC236}">
                <a16:creationId xmlns:a16="http://schemas.microsoft.com/office/drawing/2014/main" id="{B0437E61-1D02-6243-922F-EADBB881E189}"/>
              </a:ext>
            </a:extLst>
          </p:cNvPr>
          <p:cNvSpPr txBox="1"/>
          <p:nvPr/>
        </p:nvSpPr>
        <p:spPr>
          <a:xfrm>
            <a:off x="7962640" y="5632419"/>
            <a:ext cx="2706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5G</a:t>
            </a:r>
            <a:r>
              <a:rPr lang="zh-CN" altLang="en-US" sz="1600" b="1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5000">
                      <a:srgbClr val="00FDFF"/>
                    </a:gs>
                  </a:gsLst>
                  <a:lin ang="5160000" scaled="0"/>
                </a:gra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能力开放</a:t>
            </a:r>
          </a:p>
        </p:txBody>
      </p:sp>
      <p:sp>
        <p:nvSpPr>
          <p:cNvPr id="29" name="文本框 62">
            <a:extLst>
              <a:ext uri="{FF2B5EF4-FFF2-40B4-BE49-F238E27FC236}">
                <a16:creationId xmlns:a16="http://schemas.microsoft.com/office/drawing/2014/main" id="{370833CA-F83A-044E-BB24-A07B32B53A8A}"/>
              </a:ext>
            </a:extLst>
          </p:cNvPr>
          <p:cNvSpPr txBox="1"/>
          <p:nvPr/>
        </p:nvSpPr>
        <p:spPr>
          <a:xfrm>
            <a:off x="7100895" y="5935427"/>
            <a:ext cx="44297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5G UPF 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定位等</a:t>
            </a:r>
            <a:r>
              <a:rPr lang="en-US" altLang="zh-CN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CT</a:t>
            </a: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能力开放</a:t>
            </a:r>
            <a:endParaRPr lang="en-US" altLang="zh-CN" sz="1100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云端统一订购、边缘按量使用</a:t>
            </a:r>
          </a:p>
        </p:txBody>
      </p:sp>
      <p:grpSp>
        <p:nvGrpSpPr>
          <p:cNvPr id="38" name="组合 178"/>
          <p:cNvGrpSpPr/>
          <p:nvPr/>
        </p:nvGrpSpPr>
        <p:grpSpPr>
          <a:xfrm>
            <a:off x="429534" y="6324180"/>
            <a:ext cx="1228585" cy="343656"/>
            <a:chOff x="164936" y="6032807"/>
            <a:chExt cx="2749648" cy="781160"/>
          </a:xfrm>
        </p:grpSpPr>
        <p:pic>
          <p:nvPicPr>
            <p:cNvPr id="127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4259" y="6165304"/>
              <a:ext cx="576064" cy="565137"/>
            </a:xfrm>
            <a:prstGeom prst="rect">
              <a:avLst/>
            </a:prstGeom>
            <a:noFill/>
          </p:spPr>
        </p:pic>
        <p:sp>
          <p:nvSpPr>
            <p:cNvPr id="128" name="文本框 9"/>
            <p:cNvSpPr txBox="1"/>
            <p:nvPr/>
          </p:nvSpPr>
          <p:spPr>
            <a:xfrm>
              <a:off x="1155566" y="6128038"/>
              <a:ext cx="1504088" cy="63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终端</a:t>
              </a:r>
            </a:p>
          </p:txBody>
        </p:sp>
        <p:sp>
          <p:nvSpPr>
            <p:cNvPr id="129" name="圆角矩形 10"/>
            <p:cNvSpPr/>
            <p:nvPr/>
          </p:nvSpPr>
          <p:spPr>
            <a:xfrm>
              <a:off x="164936" y="6032807"/>
              <a:ext cx="2749648" cy="781160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166"/>
          <p:cNvSpPr/>
          <p:nvPr/>
        </p:nvSpPr>
        <p:spPr>
          <a:xfrm>
            <a:off x="266561" y="1371769"/>
            <a:ext cx="6474104" cy="1834729"/>
          </a:xfrm>
          <a:prstGeom prst="rect">
            <a:avLst/>
          </a:prstGeom>
          <a:solidFill>
            <a:schemeClr val="accent3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164"/>
          <p:cNvSpPr/>
          <p:nvPr/>
        </p:nvSpPr>
        <p:spPr>
          <a:xfrm>
            <a:off x="254732" y="5174508"/>
            <a:ext cx="6485934" cy="1108878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65"/>
          <p:cNvSpPr/>
          <p:nvPr/>
        </p:nvSpPr>
        <p:spPr>
          <a:xfrm>
            <a:off x="258197" y="3231447"/>
            <a:ext cx="6482469" cy="1834729"/>
          </a:xfrm>
          <a:prstGeom prst="rect">
            <a:avLst/>
          </a:prstGeom>
          <a:solidFill>
            <a:schemeClr val="accent2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13"/>
          <p:cNvCxnSpPr>
            <a:cxnSpLocks/>
          </p:cNvCxnSpPr>
          <p:nvPr/>
        </p:nvCxnSpPr>
        <p:spPr>
          <a:xfrm>
            <a:off x="275498" y="5135756"/>
            <a:ext cx="646516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14"/>
          <p:cNvCxnSpPr>
            <a:cxnSpLocks/>
          </p:cNvCxnSpPr>
          <p:nvPr/>
        </p:nvCxnSpPr>
        <p:spPr>
          <a:xfrm>
            <a:off x="254732" y="3428308"/>
            <a:ext cx="6417976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23"/>
          <p:cNvSpPr/>
          <p:nvPr/>
        </p:nvSpPr>
        <p:spPr>
          <a:xfrm>
            <a:off x="1842325" y="4435769"/>
            <a:ext cx="1911576" cy="614018"/>
          </a:xfrm>
          <a:prstGeom prst="roundRect">
            <a:avLst/>
          </a:prstGeom>
          <a:gradFill>
            <a:gsLst>
              <a:gs pos="0">
                <a:srgbClr val="002060">
                  <a:lumMod val="73000"/>
                  <a:lumOff val="27000"/>
                  <a:alpha val="0"/>
                </a:srgbClr>
              </a:gs>
              <a:gs pos="100000">
                <a:srgbClr val="70F6A0">
                  <a:lumMod val="93000"/>
                  <a:alpha val="68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边缘云节点（广域）</a:t>
            </a:r>
          </a:p>
        </p:txBody>
      </p:sp>
      <p:cxnSp>
        <p:nvCxnSpPr>
          <p:cNvPr id="46" name="直接箭头连接符 25"/>
          <p:cNvCxnSpPr>
            <a:cxnSpLocks/>
          </p:cNvCxnSpPr>
          <p:nvPr/>
        </p:nvCxnSpPr>
        <p:spPr>
          <a:xfrm>
            <a:off x="796428" y="5222846"/>
            <a:ext cx="0" cy="1108878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26"/>
          <p:cNvCxnSpPr>
            <a:cxnSpLocks/>
          </p:cNvCxnSpPr>
          <p:nvPr/>
        </p:nvCxnSpPr>
        <p:spPr>
          <a:xfrm>
            <a:off x="798356" y="3492743"/>
            <a:ext cx="0" cy="163508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29"/>
          <p:cNvCxnSpPr>
            <a:cxnSpLocks/>
          </p:cNvCxnSpPr>
          <p:nvPr/>
        </p:nvCxnSpPr>
        <p:spPr>
          <a:xfrm>
            <a:off x="310946" y="2309032"/>
            <a:ext cx="112585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30"/>
          <p:cNvSpPr txBox="1"/>
          <p:nvPr/>
        </p:nvSpPr>
        <p:spPr>
          <a:xfrm>
            <a:off x="883099" y="5279235"/>
            <a:ext cx="526106" cy="41391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时延</a:t>
            </a:r>
            <a:endParaRPr lang="en-US" altLang="zh-CN" sz="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1~5ms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31"/>
          <p:cNvSpPr txBox="1"/>
          <p:nvPr/>
        </p:nvSpPr>
        <p:spPr>
          <a:xfrm>
            <a:off x="868850" y="3741341"/>
            <a:ext cx="587020" cy="41391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时延</a:t>
            </a:r>
            <a:endParaRPr lang="en-US" altLang="zh-CN" sz="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5~20ms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32"/>
          <p:cNvSpPr txBox="1"/>
          <p:nvPr/>
        </p:nvSpPr>
        <p:spPr>
          <a:xfrm>
            <a:off x="719592" y="2629354"/>
            <a:ext cx="853119" cy="41391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时延</a:t>
            </a:r>
            <a:endParaRPr lang="en-US" altLang="zh-CN" sz="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20ms~100ms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箭头连接符 37"/>
          <p:cNvCxnSpPr>
            <a:cxnSpLocks/>
          </p:cNvCxnSpPr>
          <p:nvPr/>
        </p:nvCxnSpPr>
        <p:spPr>
          <a:xfrm>
            <a:off x="803519" y="2313758"/>
            <a:ext cx="0" cy="1099292"/>
          </a:xfrm>
          <a:prstGeom prst="straightConnector1">
            <a:avLst/>
          </a:prstGeom>
          <a:ln w="2222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105"/>
          <p:cNvGrpSpPr/>
          <p:nvPr/>
        </p:nvGrpSpPr>
        <p:grpSpPr>
          <a:xfrm>
            <a:off x="2900339" y="1946817"/>
            <a:ext cx="1213856" cy="1087849"/>
            <a:chOff x="4538152" y="1531038"/>
            <a:chExt cx="1927517" cy="11415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9" name="圆角矩形 17"/>
            <p:cNvSpPr/>
            <p:nvPr/>
          </p:nvSpPr>
          <p:spPr>
            <a:xfrm>
              <a:off x="4538152" y="1531038"/>
              <a:ext cx="1927517" cy="1141579"/>
            </a:xfrm>
            <a:prstGeom prst="roundRect">
              <a:avLst/>
            </a:prstGeom>
            <a:grpFill/>
            <a:ln w="19050">
              <a:solidFill>
                <a:schemeClr val="accent1">
                  <a:shade val="50000"/>
                  <a:alpha val="7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边缘容器服务</a:t>
              </a:r>
            </a:p>
          </p:txBody>
        </p:sp>
        <p:sp>
          <p:nvSpPr>
            <p:cNvPr id="120" name="矩形 12"/>
            <p:cNvSpPr/>
            <p:nvPr/>
          </p:nvSpPr>
          <p:spPr>
            <a:xfrm>
              <a:off x="4601751" y="1812060"/>
              <a:ext cx="864000" cy="300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>
                <a:gsLst>
                  <a:gs pos="54000">
                    <a:srgbClr val="007DCE">
                      <a:alpha val="20000"/>
                    </a:srgbClr>
                  </a:gs>
                  <a:gs pos="0">
                    <a:srgbClr val="007DCE"/>
                  </a:gs>
                  <a:gs pos="100000">
                    <a:srgbClr val="007DCE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边缘应用</a:t>
              </a:r>
              <a:endPara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</a:p>
          </p:txBody>
        </p:sp>
        <p:sp>
          <p:nvSpPr>
            <p:cNvPr id="121" name="矩形 45"/>
            <p:cNvSpPr/>
            <p:nvPr/>
          </p:nvSpPr>
          <p:spPr>
            <a:xfrm>
              <a:off x="5545111" y="1812060"/>
              <a:ext cx="864000" cy="300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>
                <a:gsLst>
                  <a:gs pos="54000">
                    <a:srgbClr val="007DCE">
                      <a:alpha val="20000"/>
                    </a:srgbClr>
                  </a:gs>
                  <a:gs pos="0">
                    <a:srgbClr val="007DCE"/>
                  </a:gs>
                  <a:gs pos="100000">
                    <a:srgbClr val="007DCE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边缘节点</a:t>
              </a:r>
              <a:endPara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</a:t>
              </a:r>
            </a:p>
          </p:txBody>
        </p:sp>
        <p:sp>
          <p:nvSpPr>
            <p:cNvPr id="122" name="矩形 46"/>
            <p:cNvSpPr/>
            <p:nvPr/>
          </p:nvSpPr>
          <p:spPr>
            <a:xfrm>
              <a:off x="4601750" y="2192333"/>
              <a:ext cx="864001" cy="300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>
                <a:gsLst>
                  <a:gs pos="54000">
                    <a:srgbClr val="007DCE">
                      <a:alpha val="20000"/>
                    </a:srgbClr>
                  </a:gs>
                  <a:gs pos="0">
                    <a:srgbClr val="007DCE"/>
                  </a:gs>
                  <a:gs pos="100000">
                    <a:srgbClr val="007DCE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云边协同</a:t>
              </a:r>
            </a:p>
          </p:txBody>
        </p:sp>
      </p:grpSp>
      <p:sp>
        <p:nvSpPr>
          <p:cNvPr id="54" name="矩形 47"/>
          <p:cNvSpPr/>
          <p:nvPr/>
        </p:nvSpPr>
        <p:spPr>
          <a:xfrm>
            <a:off x="3889879" y="6087781"/>
            <a:ext cx="1231596" cy="339408"/>
          </a:xfrm>
          <a:prstGeom prst="rect">
            <a:avLst/>
          </a:prstGeom>
          <a:gradFill>
            <a:gsLst>
              <a:gs pos="0">
                <a:srgbClr val="002060">
                  <a:lumMod val="73000"/>
                  <a:lumOff val="27000"/>
                  <a:alpha val="0"/>
                </a:srgbClr>
              </a:gs>
              <a:gs pos="100000">
                <a:srgbClr val="70F6A0">
                  <a:lumMod val="93000"/>
                  <a:alpha val="68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zh-CN" altLang="en-US" sz="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异构服务器（</a:t>
            </a:r>
            <a:r>
              <a:rPr kumimoji="1" lang="en-US" altLang="zh-CN" sz="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X86/ARM/GPU</a:t>
            </a:r>
            <a:r>
              <a:rPr kumimoji="1" lang="zh-CN" altLang="en-US" sz="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5" name="矩形 53"/>
          <p:cNvSpPr/>
          <p:nvPr/>
        </p:nvSpPr>
        <p:spPr>
          <a:xfrm>
            <a:off x="3889879" y="5738139"/>
            <a:ext cx="1231596" cy="278237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EdgeCore@EISP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104"/>
          <p:cNvGrpSpPr/>
          <p:nvPr/>
        </p:nvGrpSpPr>
        <p:grpSpPr>
          <a:xfrm>
            <a:off x="4144518" y="1946817"/>
            <a:ext cx="1208829" cy="1087850"/>
            <a:chOff x="6554376" y="1531038"/>
            <a:chExt cx="1919536" cy="1141580"/>
          </a:xfrm>
          <a:solidFill>
            <a:srgbClr val="FF66FF"/>
          </a:solidFill>
        </p:grpSpPr>
        <p:sp>
          <p:nvSpPr>
            <p:cNvPr id="115" name="圆角矩形 18"/>
            <p:cNvSpPr/>
            <p:nvPr/>
          </p:nvSpPr>
          <p:spPr>
            <a:xfrm>
              <a:off x="6554376" y="1531038"/>
              <a:ext cx="1919536" cy="11415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  <a:alpha val="54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边缘应用市场</a:t>
              </a:r>
            </a:p>
          </p:txBody>
        </p:sp>
        <p:sp>
          <p:nvSpPr>
            <p:cNvPr id="116" name="矩形 54"/>
            <p:cNvSpPr/>
            <p:nvPr/>
          </p:nvSpPr>
          <p:spPr>
            <a:xfrm>
              <a:off x="6625135" y="1812060"/>
              <a:ext cx="864000" cy="300563"/>
            </a:xfrm>
            <a:prstGeom prst="rect">
              <a:avLst/>
            </a:prstGeom>
            <a:gradFill>
              <a:gsLst>
                <a:gs pos="0">
                  <a:srgbClr val="002060">
                    <a:alpha val="0"/>
                  </a:srgbClr>
                </a:gs>
                <a:gs pos="100000">
                  <a:srgbClr val="7030A0">
                    <a:lumMod val="93000"/>
                  </a:srgbClr>
                </a:gs>
              </a:gsLst>
              <a:lin ang="0" scaled="0"/>
            </a:gradFill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3407"/>
              <a:r>
                <a:rPr kumimoji="1" lang="zh-CN" altLang="en-US" sz="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容器镜像</a:t>
              </a:r>
              <a:endPara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73407"/>
              <a:r>
                <a:rPr kumimoji="1" lang="zh-CN" altLang="en-US" sz="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  <p:sp>
          <p:nvSpPr>
            <p:cNvPr id="117" name="矩形 55"/>
            <p:cNvSpPr/>
            <p:nvPr/>
          </p:nvSpPr>
          <p:spPr>
            <a:xfrm>
              <a:off x="6625134" y="2192333"/>
              <a:ext cx="1798759" cy="300563"/>
            </a:xfrm>
            <a:prstGeom prst="rect">
              <a:avLst/>
            </a:prstGeom>
            <a:gradFill>
              <a:gsLst>
                <a:gs pos="0">
                  <a:srgbClr val="002060">
                    <a:alpha val="0"/>
                  </a:srgbClr>
                </a:gs>
                <a:gs pos="100000">
                  <a:srgbClr val="7030A0">
                    <a:lumMod val="93000"/>
                  </a:srgbClr>
                </a:gs>
              </a:gsLst>
              <a:lin ang="0" scaled="0"/>
            </a:gradFill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3407"/>
              <a:r>
                <a:rPr kumimoji="1" lang="en-US" altLang="zh-CN" sz="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API</a:t>
              </a:r>
              <a:r>
                <a:rPr kumimoji="1" lang="zh-CN" altLang="en-US" sz="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类应用</a:t>
              </a:r>
            </a:p>
          </p:txBody>
        </p:sp>
        <p:sp>
          <p:nvSpPr>
            <p:cNvPr id="118" name="矩形 56"/>
            <p:cNvSpPr/>
            <p:nvPr/>
          </p:nvSpPr>
          <p:spPr>
            <a:xfrm>
              <a:off x="7559894" y="1812060"/>
              <a:ext cx="864000" cy="300563"/>
            </a:xfrm>
            <a:prstGeom prst="rect">
              <a:avLst/>
            </a:prstGeom>
            <a:gradFill>
              <a:gsLst>
                <a:gs pos="0">
                  <a:srgbClr val="002060">
                    <a:alpha val="0"/>
                  </a:srgbClr>
                </a:gs>
                <a:gs pos="100000">
                  <a:srgbClr val="7030A0">
                    <a:lumMod val="93000"/>
                  </a:srgbClr>
                </a:gs>
              </a:gsLst>
              <a:lin ang="0" scaled="0"/>
            </a:gradFill>
            <a:ln w="63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73407"/>
              <a:r>
                <a:rPr kumimoji="1" lang="en-US" altLang="zh-CN" sz="700" b="1" dirty="0" err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SaaS</a:t>
              </a:r>
              <a:r>
                <a:rPr kumimoji="1" lang="zh-CN" altLang="en-US" sz="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  <a:endPara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173407"/>
              <a:r>
                <a:rPr kumimoji="1" lang="zh-CN" altLang="en-US" sz="7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</a:p>
          </p:txBody>
        </p:sp>
      </p:grpSp>
      <p:sp>
        <p:nvSpPr>
          <p:cNvPr id="57" name="文本框 62"/>
          <p:cNvSpPr txBox="1"/>
          <p:nvPr/>
        </p:nvSpPr>
        <p:spPr>
          <a:xfrm>
            <a:off x="273043" y="2725042"/>
            <a:ext cx="287258" cy="263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</a:p>
        </p:txBody>
      </p:sp>
      <p:sp>
        <p:nvSpPr>
          <p:cNvPr id="58" name="文本框 63"/>
          <p:cNvSpPr txBox="1"/>
          <p:nvPr/>
        </p:nvSpPr>
        <p:spPr>
          <a:xfrm>
            <a:off x="288267" y="4130861"/>
            <a:ext cx="287258" cy="263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</a:t>
            </a:r>
          </a:p>
        </p:txBody>
      </p:sp>
      <p:sp>
        <p:nvSpPr>
          <p:cNvPr id="59" name="矩形 72"/>
          <p:cNvSpPr/>
          <p:nvPr/>
        </p:nvSpPr>
        <p:spPr>
          <a:xfrm>
            <a:off x="1840340" y="4183631"/>
            <a:ext cx="1913560" cy="195472"/>
          </a:xfrm>
          <a:prstGeom prst="rect">
            <a:avLst/>
          </a:prstGeom>
          <a:gradFill>
            <a:gsLst>
              <a:gs pos="0">
                <a:srgbClr val="002060">
                  <a:lumMod val="73000"/>
                  <a:lumOff val="27000"/>
                  <a:alpha val="0"/>
                </a:srgbClr>
              </a:gs>
              <a:gs pos="100000">
                <a:srgbClr val="70F6A0">
                  <a:lumMod val="93000"/>
                  <a:alpha val="68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10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VM/Storage/Network</a:t>
            </a:r>
            <a:endParaRPr kumimoji="1" lang="zh-CN" altLang="en-US" sz="10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73"/>
          <p:cNvSpPr/>
          <p:nvPr/>
        </p:nvSpPr>
        <p:spPr>
          <a:xfrm>
            <a:off x="2555356" y="3903761"/>
            <a:ext cx="1198544" cy="227100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00B0F0">
                  <a:alpha val="50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EdgeCore@EISP</a:t>
            </a:r>
            <a:r>
              <a:rPr kumimoji="1" lang="zh-CN" altLang="en-US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（按需）</a:t>
            </a:r>
          </a:p>
        </p:txBody>
      </p:sp>
      <p:sp>
        <p:nvSpPr>
          <p:cNvPr id="61" name="矩形 75"/>
          <p:cNvSpPr/>
          <p:nvPr/>
        </p:nvSpPr>
        <p:spPr>
          <a:xfrm>
            <a:off x="2555355" y="3492743"/>
            <a:ext cx="1178973" cy="339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76"/>
          <p:cNvSpPr/>
          <p:nvPr/>
        </p:nvSpPr>
        <p:spPr>
          <a:xfrm>
            <a:off x="1846376" y="3503468"/>
            <a:ext cx="327724" cy="599463"/>
          </a:xfrm>
          <a:prstGeom prst="rect">
            <a:avLst/>
          </a:prstGeom>
          <a:gradFill>
            <a:gsLst>
              <a:gs pos="0">
                <a:srgbClr val="002060">
                  <a:lumMod val="73000"/>
                  <a:lumOff val="27000"/>
                  <a:alpha val="0"/>
                </a:srgbClr>
              </a:gs>
              <a:gs pos="100000">
                <a:srgbClr val="70F6A0">
                  <a:lumMod val="93000"/>
                  <a:alpha val="68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10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MEP</a:t>
            </a:r>
            <a:endParaRPr kumimoji="1" lang="zh-CN" altLang="en-US" sz="105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77"/>
          <p:cNvSpPr/>
          <p:nvPr/>
        </p:nvSpPr>
        <p:spPr>
          <a:xfrm>
            <a:off x="3327683" y="3544847"/>
            <a:ext cx="267292" cy="233778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87"/>
          <p:cNvSpPr/>
          <p:nvPr/>
        </p:nvSpPr>
        <p:spPr>
          <a:xfrm>
            <a:off x="2652413" y="3544847"/>
            <a:ext cx="267292" cy="233778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89"/>
          <p:cNvSpPr/>
          <p:nvPr/>
        </p:nvSpPr>
        <p:spPr>
          <a:xfrm>
            <a:off x="1590941" y="1700222"/>
            <a:ext cx="5011346" cy="167029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边缘智能服务平台</a:t>
            </a:r>
            <a:r>
              <a:rPr lang="en-US" altLang="zh-CN" sz="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EISP</a:t>
            </a:r>
            <a:endParaRPr lang="zh-CN" altLang="en-US" sz="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4"/>
          <p:cNvSpPr/>
          <p:nvPr/>
        </p:nvSpPr>
        <p:spPr>
          <a:xfrm>
            <a:off x="3096112" y="1268201"/>
            <a:ext cx="597813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容器服务</a:t>
            </a:r>
          </a:p>
        </p:txBody>
      </p:sp>
      <p:sp>
        <p:nvSpPr>
          <p:cNvPr id="67" name="矩形 65"/>
          <p:cNvSpPr/>
          <p:nvPr/>
        </p:nvSpPr>
        <p:spPr>
          <a:xfrm>
            <a:off x="3760056" y="1268201"/>
            <a:ext cx="597813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容器镜像</a:t>
            </a:r>
            <a:endParaRPr lang="en-US" altLang="zh-CN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</p:txBody>
      </p:sp>
      <p:sp>
        <p:nvSpPr>
          <p:cNvPr id="68" name="矩形 93"/>
          <p:cNvSpPr/>
          <p:nvPr/>
        </p:nvSpPr>
        <p:spPr>
          <a:xfrm>
            <a:off x="5917874" y="1268201"/>
            <a:ext cx="653141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对象存储</a:t>
            </a:r>
          </a:p>
        </p:txBody>
      </p:sp>
      <p:sp>
        <p:nvSpPr>
          <p:cNvPr id="69" name="矩形 94"/>
          <p:cNvSpPr/>
          <p:nvPr/>
        </p:nvSpPr>
        <p:spPr>
          <a:xfrm>
            <a:off x="1591435" y="1268201"/>
            <a:ext cx="743935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视频分析服务</a:t>
            </a:r>
          </a:p>
        </p:txBody>
      </p:sp>
      <p:sp>
        <p:nvSpPr>
          <p:cNvPr id="70" name="矩形 95"/>
          <p:cNvSpPr/>
          <p:nvPr/>
        </p:nvSpPr>
        <p:spPr>
          <a:xfrm>
            <a:off x="4468527" y="1268201"/>
            <a:ext cx="597813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大数据分析</a:t>
            </a:r>
            <a:endParaRPr lang="en-US" altLang="zh-CN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96"/>
          <p:cNvSpPr/>
          <p:nvPr/>
        </p:nvSpPr>
        <p:spPr>
          <a:xfrm>
            <a:off x="5187799" y="1268201"/>
            <a:ext cx="597813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九天</a:t>
            </a:r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深度学习平台</a:t>
            </a:r>
          </a:p>
        </p:txBody>
      </p:sp>
      <p:sp>
        <p:nvSpPr>
          <p:cNvPr id="72" name="矩形 97"/>
          <p:cNvSpPr/>
          <p:nvPr/>
        </p:nvSpPr>
        <p:spPr>
          <a:xfrm>
            <a:off x="2428523" y="1268201"/>
            <a:ext cx="597813" cy="3600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消息队列</a:t>
            </a:r>
          </a:p>
        </p:txBody>
      </p:sp>
      <p:grpSp>
        <p:nvGrpSpPr>
          <p:cNvPr id="73" name="组合 103"/>
          <p:cNvGrpSpPr/>
          <p:nvPr/>
        </p:nvGrpSpPr>
        <p:grpSpPr>
          <a:xfrm>
            <a:off x="5383671" y="1946816"/>
            <a:ext cx="1208829" cy="1087849"/>
            <a:chOff x="8544272" y="1531038"/>
            <a:chExt cx="1919536" cy="1141579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97" name="圆角矩形 38"/>
            <p:cNvSpPr/>
            <p:nvPr/>
          </p:nvSpPr>
          <p:spPr>
            <a:xfrm>
              <a:off x="8544272" y="1531038"/>
              <a:ext cx="1919536" cy="1141579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zh-CN" altLang="en-US" sz="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边缘数据接入服务</a:t>
              </a:r>
            </a:p>
          </p:txBody>
        </p:sp>
        <p:sp>
          <p:nvSpPr>
            <p:cNvPr id="107" name="矩形 100"/>
            <p:cNvSpPr/>
            <p:nvPr/>
          </p:nvSpPr>
          <p:spPr>
            <a:xfrm>
              <a:off x="8591600" y="1812060"/>
              <a:ext cx="864000" cy="300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>
                <a:gsLst>
                  <a:gs pos="54000">
                    <a:srgbClr val="007DCE">
                      <a:alpha val="20000"/>
                    </a:srgbClr>
                  </a:gs>
                  <a:gs pos="0">
                    <a:srgbClr val="007DCE"/>
                  </a:gs>
                  <a:gs pos="100000">
                    <a:srgbClr val="007DCE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数据通道</a:t>
              </a:r>
            </a:p>
          </p:txBody>
        </p:sp>
        <p:sp>
          <p:nvSpPr>
            <p:cNvPr id="108" name="矩形 101"/>
            <p:cNvSpPr/>
            <p:nvPr/>
          </p:nvSpPr>
          <p:spPr>
            <a:xfrm>
              <a:off x="9535537" y="1812060"/>
              <a:ext cx="864000" cy="300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>
                <a:gsLst>
                  <a:gs pos="54000">
                    <a:srgbClr val="007DCE">
                      <a:alpha val="20000"/>
                    </a:srgbClr>
                  </a:gs>
                  <a:gs pos="0">
                    <a:srgbClr val="007DCE"/>
                  </a:gs>
                  <a:gs pos="100000">
                    <a:srgbClr val="007DCE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数据转储</a:t>
              </a:r>
            </a:p>
          </p:txBody>
        </p:sp>
        <p:sp>
          <p:nvSpPr>
            <p:cNvPr id="109" name="矩形 102"/>
            <p:cNvSpPr/>
            <p:nvPr/>
          </p:nvSpPr>
          <p:spPr>
            <a:xfrm>
              <a:off x="8591599" y="2192333"/>
              <a:ext cx="1807937" cy="3005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gradFill>
                <a:gsLst>
                  <a:gs pos="54000">
                    <a:srgbClr val="007DCE">
                      <a:alpha val="20000"/>
                    </a:srgbClr>
                  </a:gs>
                  <a:gs pos="0">
                    <a:srgbClr val="007DCE"/>
                  </a:gs>
                  <a:gs pos="100000">
                    <a:srgbClr val="007DCE">
                      <a:alpha val="0"/>
                    </a:srgb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数据采集</a:t>
              </a:r>
            </a:p>
          </p:txBody>
        </p:sp>
      </p:grpSp>
      <p:sp>
        <p:nvSpPr>
          <p:cNvPr id="74" name="文本框 148"/>
          <p:cNvSpPr txBox="1"/>
          <p:nvPr/>
        </p:nvSpPr>
        <p:spPr>
          <a:xfrm>
            <a:off x="5371764" y="3656785"/>
            <a:ext cx="800219" cy="413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应用数据采集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云边数据灾备</a:t>
            </a:r>
          </a:p>
        </p:txBody>
      </p:sp>
      <p:sp>
        <p:nvSpPr>
          <p:cNvPr id="75" name="右中括号 153"/>
          <p:cNvSpPr/>
          <p:nvPr/>
        </p:nvSpPr>
        <p:spPr>
          <a:xfrm>
            <a:off x="5187799" y="5304020"/>
            <a:ext cx="73302" cy="1087140"/>
          </a:xfrm>
          <a:prstGeom prst="rightBracke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58"/>
          <p:cNvSpPr txBox="1"/>
          <p:nvPr/>
        </p:nvSpPr>
        <p:spPr>
          <a:xfrm>
            <a:off x="4251592" y="4662464"/>
            <a:ext cx="902811" cy="244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应用市场应用下沉</a:t>
            </a:r>
          </a:p>
        </p:txBody>
      </p:sp>
      <p:sp>
        <p:nvSpPr>
          <p:cNvPr id="77" name="矩形 162"/>
          <p:cNvSpPr/>
          <p:nvPr/>
        </p:nvSpPr>
        <p:spPr>
          <a:xfrm>
            <a:off x="2232449" y="3503468"/>
            <a:ext cx="252784" cy="599463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</a:p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163"/>
          <p:cNvSpPr/>
          <p:nvPr/>
        </p:nvSpPr>
        <p:spPr>
          <a:xfrm>
            <a:off x="2989737" y="3544847"/>
            <a:ext cx="267292" cy="233778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183"/>
          <p:cNvSpPr/>
          <p:nvPr/>
        </p:nvSpPr>
        <p:spPr>
          <a:xfrm>
            <a:off x="3534473" y="2574579"/>
            <a:ext cx="544105" cy="2864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>
              <a:gsLst>
                <a:gs pos="54000">
                  <a:srgbClr val="007DCE">
                    <a:alpha val="20000"/>
                  </a:srgbClr>
                </a:gs>
                <a:gs pos="0">
                  <a:srgbClr val="007DCE"/>
                </a:gs>
                <a:gs pos="100000">
                  <a:srgbClr val="007DCE">
                    <a:alpha val="0"/>
                  </a:srgb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边缘托管</a:t>
            </a:r>
            <a:endParaRPr lang="en-US" altLang="zh-CN" sz="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集群</a:t>
            </a:r>
          </a:p>
        </p:txBody>
      </p:sp>
      <p:sp>
        <p:nvSpPr>
          <p:cNvPr id="80" name="文本框 113"/>
          <p:cNvSpPr txBox="1"/>
          <p:nvPr/>
        </p:nvSpPr>
        <p:spPr>
          <a:xfrm>
            <a:off x="872164" y="4175639"/>
            <a:ext cx="555659" cy="86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en-US" altLang="zh-CN" sz="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云游戏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vCDN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</a:p>
        </p:txBody>
      </p:sp>
      <p:sp>
        <p:nvSpPr>
          <p:cNvPr id="81" name="文本框 114"/>
          <p:cNvSpPr txBox="1"/>
          <p:nvPr/>
        </p:nvSpPr>
        <p:spPr>
          <a:xfrm>
            <a:off x="797339" y="5686237"/>
            <a:ext cx="697627" cy="564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</a:t>
            </a:r>
            <a:endParaRPr lang="en-US" altLang="zh-CN" sz="8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智能商超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智能园区等</a:t>
            </a:r>
          </a:p>
        </p:txBody>
      </p:sp>
      <p:sp>
        <p:nvSpPr>
          <p:cNvPr id="82" name="矩形 15"/>
          <p:cNvSpPr/>
          <p:nvPr/>
        </p:nvSpPr>
        <p:spPr>
          <a:xfrm>
            <a:off x="516762" y="3912108"/>
            <a:ext cx="169295" cy="71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近场计算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16"/>
          <p:cNvSpPr/>
          <p:nvPr/>
        </p:nvSpPr>
        <p:spPr>
          <a:xfrm>
            <a:off x="516762" y="5435455"/>
            <a:ext cx="191500" cy="714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现场计算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4" name="直接箭头连接符 83"/>
          <p:cNvCxnSpPr/>
          <p:nvPr/>
        </p:nvCxnSpPr>
        <p:spPr>
          <a:xfrm flipV="1">
            <a:off x="6035487" y="3044952"/>
            <a:ext cx="0" cy="2441241"/>
          </a:xfrm>
          <a:prstGeom prst="straightConnector1">
            <a:avLst/>
          </a:prstGeom>
          <a:ln w="22225"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3734328" y="3644318"/>
            <a:ext cx="2301158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 flipV="1">
            <a:off x="5093452" y="5486193"/>
            <a:ext cx="942035" cy="906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/>
          <p:cNvCxnSpPr/>
          <p:nvPr/>
        </p:nvCxnSpPr>
        <p:spPr>
          <a:xfrm flipV="1">
            <a:off x="4025134" y="3033088"/>
            <a:ext cx="0" cy="2705051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49"/>
          <p:cNvSpPr/>
          <p:nvPr/>
        </p:nvSpPr>
        <p:spPr>
          <a:xfrm>
            <a:off x="3889879" y="5304020"/>
            <a:ext cx="1231596" cy="3394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50"/>
          <p:cNvSpPr/>
          <p:nvPr/>
        </p:nvSpPr>
        <p:spPr>
          <a:xfrm>
            <a:off x="4025134" y="5372403"/>
            <a:ext cx="267292" cy="227581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51"/>
          <p:cNvSpPr/>
          <p:nvPr/>
        </p:nvSpPr>
        <p:spPr>
          <a:xfrm>
            <a:off x="4377838" y="5372404"/>
            <a:ext cx="267292" cy="227580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52"/>
          <p:cNvSpPr/>
          <p:nvPr/>
        </p:nvSpPr>
        <p:spPr>
          <a:xfrm>
            <a:off x="4741360" y="5372403"/>
            <a:ext cx="267292" cy="227582"/>
          </a:xfrm>
          <a:prstGeom prst="rect">
            <a:avLst/>
          </a:prstGeom>
          <a:gradFill>
            <a:gsLst>
              <a:gs pos="0">
                <a:srgbClr val="002060">
                  <a:alpha val="0"/>
                </a:srgbClr>
              </a:gs>
              <a:gs pos="100000">
                <a:srgbClr val="7030A0">
                  <a:lumMod val="93000"/>
                </a:srgbClr>
              </a:gs>
            </a:gsLst>
            <a:lin ang="0" scaled="0"/>
          </a:gra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kumimoji="1" lang="zh-CN" altLang="en-US" sz="7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753900" y="4017311"/>
            <a:ext cx="271234" cy="0"/>
          </a:xfrm>
          <a:prstGeom prst="straightConnector1">
            <a:avLst/>
          </a:prstGeom>
          <a:ln w="22225"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90" idx="0"/>
          </p:cNvCxnSpPr>
          <p:nvPr/>
        </p:nvCxnSpPr>
        <p:spPr>
          <a:xfrm flipV="1">
            <a:off x="4511484" y="3042437"/>
            <a:ext cx="0" cy="2329967"/>
          </a:xfrm>
          <a:prstGeom prst="straightConnector1">
            <a:avLst/>
          </a:prstGeom>
          <a:ln w="22225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>
            <a:off x="3601049" y="3716322"/>
            <a:ext cx="910435" cy="0"/>
          </a:xfrm>
          <a:prstGeom prst="straightConnector1">
            <a:avLst/>
          </a:prstGeom>
          <a:ln w="22225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62"/>
          <p:cNvSpPr txBox="1"/>
          <p:nvPr/>
        </p:nvSpPr>
        <p:spPr>
          <a:xfrm>
            <a:off x="263548" y="5599985"/>
            <a:ext cx="287258" cy="263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</a:t>
            </a:r>
          </a:p>
        </p:txBody>
      </p:sp>
      <p:sp>
        <p:nvSpPr>
          <p:cNvPr id="36" name="圆角矩形 23"/>
          <p:cNvSpPr/>
          <p:nvPr/>
        </p:nvSpPr>
        <p:spPr>
          <a:xfrm>
            <a:off x="1441345" y="3503468"/>
            <a:ext cx="341650" cy="1562708"/>
          </a:xfrm>
          <a:prstGeom prst="roundRect">
            <a:avLst/>
          </a:prstGeom>
          <a:gradFill>
            <a:gsLst>
              <a:gs pos="0">
                <a:srgbClr val="002060">
                  <a:lumMod val="73000"/>
                  <a:lumOff val="27000"/>
                  <a:alpha val="0"/>
                </a:srgbClr>
              </a:gs>
              <a:gs pos="100000">
                <a:srgbClr val="70F6A0">
                  <a:lumMod val="93000"/>
                  <a:alpha val="68000"/>
                </a:srgbClr>
              </a:gs>
            </a:gsLst>
            <a:lin ang="0" scaled="0"/>
          </a:gradFill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73407"/>
            <a:r>
              <a:rPr kumimoji="1" lang="en-US" altLang="zh-CN" sz="105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UPF</a:t>
            </a:r>
          </a:p>
        </p:txBody>
      </p:sp>
      <p:cxnSp>
        <p:nvCxnSpPr>
          <p:cNvPr id="37" name="肘形连接符 36"/>
          <p:cNvCxnSpPr>
            <a:stCxn id="117" idx="2"/>
            <a:endCxn id="62" idx="0"/>
          </p:cNvCxnSpPr>
          <p:nvPr/>
        </p:nvCxnSpPr>
        <p:spPr>
          <a:xfrm rot="5400000">
            <a:off x="3062819" y="1810824"/>
            <a:ext cx="640065" cy="274522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58"/>
          <p:cNvSpPr txBox="1"/>
          <p:nvPr/>
        </p:nvSpPr>
        <p:spPr>
          <a:xfrm>
            <a:off x="1982469" y="2951569"/>
            <a:ext cx="9380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5G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网络能力开放</a:t>
            </a:r>
          </a:p>
        </p:txBody>
      </p:sp>
      <p:sp>
        <p:nvSpPr>
          <p:cNvPr id="131" name="文本框 158"/>
          <p:cNvSpPr txBox="1"/>
          <p:nvPr/>
        </p:nvSpPr>
        <p:spPr>
          <a:xfrm>
            <a:off x="3946664" y="4096321"/>
            <a:ext cx="45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边缘节点管理</a:t>
            </a:r>
          </a:p>
        </p:txBody>
      </p:sp>
      <p:sp>
        <p:nvSpPr>
          <p:cNvPr id="132" name="Freeform 6">
            <a:extLst>
              <a:ext uri="{FF2B5EF4-FFF2-40B4-BE49-F238E27FC236}">
                <a16:creationId xmlns:a16="http://schemas.microsoft.com/office/drawing/2014/main" id="{C57A2EAF-9076-4A59-9EA9-87A0AE8692BB}"/>
              </a:ext>
            </a:extLst>
          </p:cNvPr>
          <p:cNvSpPr>
            <a:spLocks/>
          </p:cNvSpPr>
          <p:nvPr/>
        </p:nvSpPr>
        <p:spPr bwMode="auto">
          <a:xfrm>
            <a:off x="362309" y="1552923"/>
            <a:ext cx="940004" cy="537825"/>
          </a:xfrm>
          <a:custGeom>
            <a:avLst/>
            <a:gdLst>
              <a:gd name="T0" fmla="*/ 637 w 754"/>
              <a:gd name="T1" fmla="*/ 407 h 415"/>
              <a:gd name="T2" fmla="*/ 92 w 754"/>
              <a:gd name="T3" fmla="*/ 403 h 415"/>
              <a:gd name="T4" fmla="*/ 15 w 754"/>
              <a:gd name="T5" fmla="*/ 290 h 415"/>
              <a:gd name="T6" fmla="*/ 139 w 754"/>
              <a:gd name="T7" fmla="*/ 204 h 415"/>
              <a:gd name="T8" fmla="*/ 287 w 754"/>
              <a:gd name="T9" fmla="*/ 26 h 415"/>
              <a:gd name="T10" fmla="*/ 504 w 754"/>
              <a:gd name="T11" fmla="*/ 122 h 415"/>
              <a:gd name="T12" fmla="*/ 650 w 754"/>
              <a:gd name="T13" fmla="*/ 119 h 415"/>
              <a:gd name="T14" fmla="*/ 678 w 754"/>
              <a:gd name="T15" fmla="*/ 244 h 415"/>
              <a:gd name="T16" fmla="*/ 742 w 754"/>
              <a:gd name="T17" fmla="*/ 336 h 415"/>
              <a:gd name="T18" fmla="*/ 637 w 754"/>
              <a:gd name="T19" fmla="*/ 407 h 415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8992 w 10000"/>
              <a:gd name="connsiteY7" fmla="*/ 5880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470 w 10000"/>
              <a:gd name="connsiteY3" fmla="*/ 4211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353 w 10000"/>
              <a:gd name="connsiteY7" fmla="*/ 5815 h 10000"/>
              <a:gd name="connsiteX8" fmla="*/ 9841 w 10000"/>
              <a:gd name="connsiteY8" fmla="*/ 8096 h 10000"/>
              <a:gd name="connsiteX9" fmla="*/ 8448 w 10000"/>
              <a:gd name="connsiteY9" fmla="*/ 9807 h 10000"/>
              <a:gd name="connsiteX0" fmla="*/ 8448 w 10000"/>
              <a:gd name="connsiteY0" fmla="*/ 9807 h 10000"/>
              <a:gd name="connsiteX1" fmla="*/ 1220 w 10000"/>
              <a:gd name="connsiteY1" fmla="*/ 9711 h 10000"/>
              <a:gd name="connsiteX2" fmla="*/ 199 w 10000"/>
              <a:gd name="connsiteY2" fmla="*/ 6988 h 10000"/>
              <a:gd name="connsiteX3" fmla="*/ 1638 w 10000"/>
              <a:gd name="connsiteY3" fmla="*/ 4336 h 10000"/>
              <a:gd name="connsiteX4" fmla="*/ 3806 w 10000"/>
              <a:gd name="connsiteY4" fmla="*/ 627 h 10000"/>
              <a:gd name="connsiteX5" fmla="*/ 6684 w 10000"/>
              <a:gd name="connsiteY5" fmla="*/ 2940 h 10000"/>
              <a:gd name="connsiteX6" fmla="*/ 8621 w 10000"/>
              <a:gd name="connsiteY6" fmla="*/ 2867 h 10000"/>
              <a:gd name="connsiteX7" fmla="*/ 9054 w 10000"/>
              <a:gd name="connsiteY7" fmla="*/ 5692 h 10000"/>
              <a:gd name="connsiteX8" fmla="*/ 9841 w 10000"/>
              <a:gd name="connsiteY8" fmla="*/ 8096 h 10000"/>
              <a:gd name="connsiteX9" fmla="*/ 8448 w 10000"/>
              <a:gd name="connsiteY9" fmla="*/ 980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000">
                <a:moveTo>
                  <a:pt x="8448" y="9807"/>
                </a:moveTo>
                <a:lnTo>
                  <a:pt x="1220" y="9711"/>
                </a:lnTo>
                <a:cubicBezTo>
                  <a:pt x="1220" y="9711"/>
                  <a:pt x="0" y="9253"/>
                  <a:pt x="199" y="6988"/>
                </a:cubicBezTo>
                <a:cubicBezTo>
                  <a:pt x="424" y="4530"/>
                  <a:pt x="1638" y="4336"/>
                  <a:pt x="1638" y="4336"/>
                </a:cubicBezTo>
                <a:cubicBezTo>
                  <a:pt x="1638" y="4336"/>
                  <a:pt x="1711" y="1277"/>
                  <a:pt x="3806" y="627"/>
                </a:cubicBezTo>
                <a:cubicBezTo>
                  <a:pt x="5849" y="0"/>
                  <a:pt x="6684" y="2940"/>
                  <a:pt x="6684" y="2940"/>
                </a:cubicBezTo>
                <a:cubicBezTo>
                  <a:pt x="6684" y="2940"/>
                  <a:pt x="7732" y="1542"/>
                  <a:pt x="8621" y="2867"/>
                </a:cubicBezTo>
                <a:cubicBezTo>
                  <a:pt x="9363" y="3952"/>
                  <a:pt x="9054" y="5692"/>
                  <a:pt x="9054" y="5692"/>
                </a:cubicBezTo>
                <a:cubicBezTo>
                  <a:pt x="9054" y="5692"/>
                  <a:pt x="10000" y="6361"/>
                  <a:pt x="9841" y="8096"/>
                </a:cubicBezTo>
                <a:cubicBezTo>
                  <a:pt x="9668" y="10000"/>
                  <a:pt x="8448" y="9807"/>
                  <a:pt x="8448" y="9807"/>
                </a:cubicBezTo>
                <a:close/>
              </a:path>
            </a:pathLst>
          </a:custGeom>
          <a:gradFill>
            <a:gsLst>
              <a:gs pos="0">
                <a:srgbClr val="047AFF"/>
              </a:gs>
              <a:gs pos="100000">
                <a:srgbClr val="047AFF">
                  <a:alpha val="0"/>
                </a:srgb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square" lIns="16828" tIns="8415" rIns="16828" bIns="8415" anchor="ctr" anchorCtr="0">
            <a:noAutofit/>
          </a:bodyPr>
          <a:lstStyle/>
          <a:p>
            <a:pPr marL="0" marR="0" lvl="0" indent="0" algn="ctr" defTabSz="913577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DCE6F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  <a:sym typeface="微软雅黑" panose="020B0503020204020204" pitchFamily="34" charset="-122"/>
              </a:rPr>
              <a:t>中心云</a:t>
            </a:r>
            <a:endParaRPr kumimoji="0" lang="en-US" altLang="zh-CN" sz="900" b="0" i="0" u="none" strike="noStrike" kern="0" cap="none" spc="0" normalizeH="0" baseline="0" noProof="0" dirty="0">
              <a:ln>
                <a:noFill/>
              </a:ln>
              <a:solidFill>
                <a:srgbClr val="DCE6F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  <a:sym typeface="微软雅黑" panose="020B0503020204020204" pitchFamily="34" charset="-122"/>
            </a:endParaRPr>
          </a:p>
        </p:txBody>
      </p:sp>
      <p:sp>
        <p:nvSpPr>
          <p:cNvPr id="133" name="Shape 263">
            <a:extLst>
              <a:ext uri="{FF2B5EF4-FFF2-40B4-BE49-F238E27FC236}">
                <a16:creationId xmlns:a16="http://schemas.microsoft.com/office/drawing/2014/main" id="{206ADC81-8D16-4CD6-A77F-D2502053220F}"/>
              </a:ext>
            </a:extLst>
          </p:cNvPr>
          <p:cNvSpPr/>
          <p:nvPr/>
        </p:nvSpPr>
        <p:spPr>
          <a:xfrm>
            <a:off x="663143" y="6410824"/>
            <a:ext cx="238833" cy="163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01" y="7033"/>
                </a:moveTo>
                <a:lnTo>
                  <a:pt x="19167" y="7176"/>
                </a:lnTo>
                <a:lnTo>
                  <a:pt x="18811" y="7535"/>
                </a:lnTo>
                <a:lnTo>
                  <a:pt x="18514" y="7894"/>
                </a:lnTo>
                <a:lnTo>
                  <a:pt x="18396" y="8611"/>
                </a:lnTo>
                <a:lnTo>
                  <a:pt x="18514" y="9114"/>
                </a:lnTo>
                <a:lnTo>
                  <a:pt x="18811" y="9616"/>
                </a:lnTo>
                <a:lnTo>
                  <a:pt x="19167" y="9903"/>
                </a:lnTo>
                <a:lnTo>
                  <a:pt x="19701" y="9975"/>
                </a:lnTo>
                <a:lnTo>
                  <a:pt x="20116" y="9903"/>
                </a:lnTo>
                <a:lnTo>
                  <a:pt x="20532" y="9616"/>
                </a:lnTo>
                <a:lnTo>
                  <a:pt x="20769" y="9114"/>
                </a:lnTo>
                <a:lnTo>
                  <a:pt x="20888" y="8611"/>
                </a:lnTo>
                <a:lnTo>
                  <a:pt x="20769" y="7894"/>
                </a:lnTo>
                <a:lnTo>
                  <a:pt x="20532" y="7535"/>
                </a:lnTo>
                <a:lnTo>
                  <a:pt x="20116" y="7176"/>
                </a:lnTo>
                <a:lnTo>
                  <a:pt x="19701" y="7033"/>
                </a:lnTo>
                <a:close/>
                <a:moveTo>
                  <a:pt x="2077" y="7033"/>
                </a:moveTo>
                <a:lnTo>
                  <a:pt x="1484" y="7176"/>
                </a:lnTo>
                <a:lnTo>
                  <a:pt x="890" y="7894"/>
                </a:lnTo>
                <a:lnTo>
                  <a:pt x="771" y="8611"/>
                </a:lnTo>
                <a:lnTo>
                  <a:pt x="890" y="9114"/>
                </a:lnTo>
                <a:lnTo>
                  <a:pt x="1187" y="9616"/>
                </a:lnTo>
                <a:lnTo>
                  <a:pt x="1484" y="9903"/>
                </a:lnTo>
                <a:lnTo>
                  <a:pt x="2077" y="9975"/>
                </a:lnTo>
                <a:lnTo>
                  <a:pt x="2492" y="9903"/>
                </a:lnTo>
                <a:lnTo>
                  <a:pt x="2908" y="9616"/>
                </a:lnTo>
                <a:lnTo>
                  <a:pt x="3145" y="9114"/>
                </a:lnTo>
                <a:lnTo>
                  <a:pt x="3204" y="8611"/>
                </a:lnTo>
                <a:lnTo>
                  <a:pt x="3145" y="7894"/>
                </a:lnTo>
                <a:lnTo>
                  <a:pt x="2908" y="7535"/>
                </a:lnTo>
                <a:lnTo>
                  <a:pt x="2492" y="7176"/>
                </a:lnTo>
                <a:lnTo>
                  <a:pt x="2077" y="7033"/>
                </a:lnTo>
                <a:close/>
                <a:moveTo>
                  <a:pt x="16022" y="4306"/>
                </a:moveTo>
                <a:lnTo>
                  <a:pt x="15607" y="4449"/>
                </a:lnTo>
                <a:lnTo>
                  <a:pt x="15310" y="4521"/>
                </a:lnTo>
                <a:lnTo>
                  <a:pt x="14954" y="4664"/>
                </a:lnTo>
                <a:lnTo>
                  <a:pt x="14716" y="4951"/>
                </a:lnTo>
                <a:lnTo>
                  <a:pt x="14538" y="5310"/>
                </a:lnTo>
                <a:lnTo>
                  <a:pt x="14301" y="5741"/>
                </a:lnTo>
                <a:lnTo>
                  <a:pt x="14182" y="6100"/>
                </a:lnTo>
                <a:lnTo>
                  <a:pt x="14182" y="7033"/>
                </a:lnTo>
                <a:lnTo>
                  <a:pt x="14301" y="7391"/>
                </a:lnTo>
                <a:lnTo>
                  <a:pt x="14538" y="7822"/>
                </a:lnTo>
                <a:lnTo>
                  <a:pt x="14954" y="8324"/>
                </a:lnTo>
                <a:lnTo>
                  <a:pt x="15310" y="8611"/>
                </a:lnTo>
                <a:lnTo>
                  <a:pt x="15607" y="8683"/>
                </a:lnTo>
                <a:lnTo>
                  <a:pt x="16378" y="8683"/>
                </a:lnTo>
                <a:lnTo>
                  <a:pt x="16675" y="8611"/>
                </a:lnTo>
                <a:lnTo>
                  <a:pt x="17031" y="8324"/>
                </a:lnTo>
                <a:lnTo>
                  <a:pt x="17327" y="8037"/>
                </a:lnTo>
                <a:lnTo>
                  <a:pt x="17565" y="7822"/>
                </a:lnTo>
                <a:lnTo>
                  <a:pt x="17624" y="7391"/>
                </a:lnTo>
                <a:lnTo>
                  <a:pt x="17743" y="7033"/>
                </a:lnTo>
                <a:lnTo>
                  <a:pt x="17862" y="6530"/>
                </a:lnTo>
                <a:lnTo>
                  <a:pt x="17743" y="6100"/>
                </a:lnTo>
                <a:lnTo>
                  <a:pt x="17624" y="5741"/>
                </a:lnTo>
                <a:lnTo>
                  <a:pt x="17565" y="5310"/>
                </a:lnTo>
                <a:lnTo>
                  <a:pt x="17327" y="4951"/>
                </a:lnTo>
                <a:lnTo>
                  <a:pt x="17031" y="4664"/>
                </a:lnTo>
                <a:lnTo>
                  <a:pt x="16675" y="4521"/>
                </a:lnTo>
                <a:lnTo>
                  <a:pt x="16378" y="4449"/>
                </a:lnTo>
                <a:lnTo>
                  <a:pt x="16022" y="4306"/>
                </a:lnTo>
                <a:close/>
                <a:moveTo>
                  <a:pt x="21600" y="17797"/>
                </a:moveTo>
                <a:lnTo>
                  <a:pt x="19582" y="17797"/>
                </a:lnTo>
                <a:lnTo>
                  <a:pt x="19582" y="12630"/>
                </a:lnTo>
                <a:lnTo>
                  <a:pt x="19464" y="11984"/>
                </a:lnTo>
                <a:lnTo>
                  <a:pt x="19048" y="10908"/>
                </a:lnTo>
                <a:lnTo>
                  <a:pt x="19701" y="10764"/>
                </a:lnTo>
                <a:lnTo>
                  <a:pt x="19998" y="10908"/>
                </a:lnTo>
                <a:lnTo>
                  <a:pt x="20473" y="11051"/>
                </a:lnTo>
                <a:lnTo>
                  <a:pt x="20769" y="11338"/>
                </a:lnTo>
                <a:lnTo>
                  <a:pt x="21066" y="11553"/>
                </a:lnTo>
                <a:lnTo>
                  <a:pt x="21303" y="11984"/>
                </a:lnTo>
                <a:lnTo>
                  <a:pt x="21541" y="12343"/>
                </a:lnTo>
                <a:lnTo>
                  <a:pt x="21600" y="12773"/>
                </a:lnTo>
                <a:lnTo>
                  <a:pt x="21600" y="17797"/>
                </a:lnTo>
                <a:close/>
                <a:moveTo>
                  <a:pt x="5697" y="4306"/>
                </a:moveTo>
                <a:lnTo>
                  <a:pt x="5281" y="4449"/>
                </a:lnTo>
                <a:lnTo>
                  <a:pt x="4925" y="4521"/>
                </a:lnTo>
                <a:lnTo>
                  <a:pt x="4629" y="4664"/>
                </a:lnTo>
                <a:lnTo>
                  <a:pt x="4391" y="4951"/>
                </a:lnTo>
                <a:lnTo>
                  <a:pt x="4213" y="5310"/>
                </a:lnTo>
                <a:lnTo>
                  <a:pt x="3976" y="5741"/>
                </a:lnTo>
                <a:lnTo>
                  <a:pt x="3857" y="6100"/>
                </a:lnTo>
                <a:lnTo>
                  <a:pt x="3857" y="7033"/>
                </a:lnTo>
                <a:lnTo>
                  <a:pt x="3976" y="7391"/>
                </a:lnTo>
                <a:lnTo>
                  <a:pt x="4213" y="7822"/>
                </a:lnTo>
                <a:lnTo>
                  <a:pt x="4629" y="8324"/>
                </a:lnTo>
                <a:lnTo>
                  <a:pt x="4925" y="8611"/>
                </a:lnTo>
                <a:lnTo>
                  <a:pt x="5281" y="8683"/>
                </a:lnTo>
                <a:lnTo>
                  <a:pt x="6053" y="8683"/>
                </a:lnTo>
                <a:lnTo>
                  <a:pt x="6349" y="8611"/>
                </a:lnTo>
                <a:lnTo>
                  <a:pt x="6646" y="8324"/>
                </a:lnTo>
                <a:lnTo>
                  <a:pt x="7002" y="8037"/>
                </a:lnTo>
                <a:lnTo>
                  <a:pt x="7240" y="7822"/>
                </a:lnTo>
                <a:lnTo>
                  <a:pt x="7299" y="7391"/>
                </a:lnTo>
                <a:lnTo>
                  <a:pt x="7418" y="7033"/>
                </a:lnTo>
                <a:lnTo>
                  <a:pt x="7536" y="6530"/>
                </a:lnTo>
                <a:lnTo>
                  <a:pt x="7418" y="6100"/>
                </a:lnTo>
                <a:lnTo>
                  <a:pt x="7299" y="5741"/>
                </a:lnTo>
                <a:lnTo>
                  <a:pt x="7240" y="5310"/>
                </a:lnTo>
                <a:lnTo>
                  <a:pt x="7002" y="4951"/>
                </a:lnTo>
                <a:lnTo>
                  <a:pt x="6646" y="4664"/>
                </a:lnTo>
                <a:lnTo>
                  <a:pt x="6349" y="4521"/>
                </a:lnTo>
                <a:lnTo>
                  <a:pt x="6053" y="4449"/>
                </a:lnTo>
                <a:lnTo>
                  <a:pt x="5697" y="4306"/>
                </a:lnTo>
                <a:close/>
                <a:moveTo>
                  <a:pt x="2077" y="10764"/>
                </a:moveTo>
                <a:lnTo>
                  <a:pt x="2611" y="10908"/>
                </a:lnTo>
                <a:lnTo>
                  <a:pt x="2255" y="11984"/>
                </a:lnTo>
                <a:lnTo>
                  <a:pt x="2136" y="12630"/>
                </a:lnTo>
                <a:lnTo>
                  <a:pt x="2077" y="13132"/>
                </a:lnTo>
                <a:lnTo>
                  <a:pt x="2077" y="17797"/>
                </a:lnTo>
                <a:lnTo>
                  <a:pt x="0" y="17797"/>
                </a:lnTo>
                <a:lnTo>
                  <a:pt x="0" y="12773"/>
                </a:lnTo>
                <a:lnTo>
                  <a:pt x="119" y="12343"/>
                </a:lnTo>
                <a:lnTo>
                  <a:pt x="356" y="11984"/>
                </a:lnTo>
                <a:lnTo>
                  <a:pt x="534" y="11553"/>
                </a:lnTo>
                <a:lnTo>
                  <a:pt x="890" y="11338"/>
                </a:lnTo>
                <a:lnTo>
                  <a:pt x="1187" y="11051"/>
                </a:lnTo>
                <a:lnTo>
                  <a:pt x="1602" y="10908"/>
                </a:lnTo>
                <a:lnTo>
                  <a:pt x="2077" y="10764"/>
                </a:lnTo>
                <a:close/>
                <a:moveTo>
                  <a:pt x="10859" y="0"/>
                </a:moveTo>
                <a:lnTo>
                  <a:pt x="10325" y="0"/>
                </a:lnTo>
                <a:lnTo>
                  <a:pt x="9791" y="287"/>
                </a:lnTo>
                <a:lnTo>
                  <a:pt x="9376" y="502"/>
                </a:lnTo>
                <a:lnTo>
                  <a:pt x="8960" y="933"/>
                </a:lnTo>
                <a:lnTo>
                  <a:pt x="8604" y="1435"/>
                </a:lnTo>
                <a:lnTo>
                  <a:pt x="8367" y="1938"/>
                </a:lnTo>
                <a:lnTo>
                  <a:pt x="8189" y="2583"/>
                </a:lnTo>
                <a:lnTo>
                  <a:pt x="8189" y="3875"/>
                </a:lnTo>
                <a:lnTo>
                  <a:pt x="8367" y="4449"/>
                </a:lnTo>
                <a:lnTo>
                  <a:pt x="8604" y="5095"/>
                </a:lnTo>
                <a:lnTo>
                  <a:pt x="8960" y="5454"/>
                </a:lnTo>
                <a:lnTo>
                  <a:pt x="9376" y="5813"/>
                </a:lnTo>
                <a:lnTo>
                  <a:pt x="9791" y="6243"/>
                </a:lnTo>
                <a:lnTo>
                  <a:pt x="10859" y="6530"/>
                </a:lnTo>
                <a:lnTo>
                  <a:pt x="11393" y="6387"/>
                </a:lnTo>
                <a:lnTo>
                  <a:pt x="11868" y="6243"/>
                </a:lnTo>
                <a:lnTo>
                  <a:pt x="12402" y="5813"/>
                </a:lnTo>
                <a:lnTo>
                  <a:pt x="12996" y="5095"/>
                </a:lnTo>
                <a:lnTo>
                  <a:pt x="13352" y="4449"/>
                </a:lnTo>
                <a:lnTo>
                  <a:pt x="13470" y="3875"/>
                </a:lnTo>
                <a:lnTo>
                  <a:pt x="13589" y="3229"/>
                </a:lnTo>
                <a:lnTo>
                  <a:pt x="13352" y="1938"/>
                </a:lnTo>
                <a:lnTo>
                  <a:pt x="12996" y="1435"/>
                </a:lnTo>
                <a:lnTo>
                  <a:pt x="12699" y="933"/>
                </a:lnTo>
                <a:lnTo>
                  <a:pt x="12402" y="502"/>
                </a:lnTo>
                <a:lnTo>
                  <a:pt x="11868" y="287"/>
                </a:lnTo>
                <a:lnTo>
                  <a:pt x="11393" y="0"/>
                </a:lnTo>
                <a:lnTo>
                  <a:pt x="10859" y="0"/>
                </a:lnTo>
                <a:close/>
                <a:moveTo>
                  <a:pt x="18930" y="19519"/>
                </a:moveTo>
                <a:lnTo>
                  <a:pt x="15725" y="19519"/>
                </a:lnTo>
                <a:lnTo>
                  <a:pt x="15725" y="11697"/>
                </a:lnTo>
                <a:lnTo>
                  <a:pt x="15607" y="11051"/>
                </a:lnTo>
                <a:lnTo>
                  <a:pt x="15369" y="10405"/>
                </a:lnTo>
                <a:lnTo>
                  <a:pt x="15191" y="9759"/>
                </a:lnTo>
                <a:lnTo>
                  <a:pt x="15607" y="9616"/>
                </a:lnTo>
                <a:lnTo>
                  <a:pt x="16022" y="9616"/>
                </a:lnTo>
                <a:lnTo>
                  <a:pt x="17090" y="9903"/>
                </a:lnTo>
                <a:lnTo>
                  <a:pt x="17624" y="10262"/>
                </a:lnTo>
                <a:lnTo>
                  <a:pt x="18099" y="10692"/>
                </a:lnTo>
                <a:lnTo>
                  <a:pt x="18396" y="11195"/>
                </a:lnTo>
                <a:lnTo>
                  <a:pt x="18752" y="11841"/>
                </a:lnTo>
                <a:lnTo>
                  <a:pt x="18811" y="12486"/>
                </a:lnTo>
                <a:lnTo>
                  <a:pt x="18930" y="13132"/>
                </a:lnTo>
                <a:lnTo>
                  <a:pt x="18930" y="19519"/>
                </a:lnTo>
                <a:close/>
                <a:moveTo>
                  <a:pt x="5934" y="12486"/>
                </a:moveTo>
                <a:lnTo>
                  <a:pt x="5934" y="19519"/>
                </a:lnTo>
                <a:lnTo>
                  <a:pt x="2670" y="19519"/>
                </a:lnTo>
                <a:lnTo>
                  <a:pt x="2670" y="13132"/>
                </a:lnTo>
                <a:lnTo>
                  <a:pt x="2789" y="12486"/>
                </a:lnTo>
                <a:lnTo>
                  <a:pt x="3026" y="11841"/>
                </a:lnTo>
                <a:lnTo>
                  <a:pt x="3204" y="11195"/>
                </a:lnTo>
                <a:lnTo>
                  <a:pt x="3560" y="10692"/>
                </a:lnTo>
                <a:lnTo>
                  <a:pt x="3976" y="10262"/>
                </a:lnTo>
                <a:lnTo>
                  <a:pt x="4510" y="9903"/>
                </a:lnTo>
                <a:lnTo>
                  <a:pt x="5044" y="9759"/>
                </a:lnTo>
                <a:lnTo>
                  <a:pt x="5697" y="9616"/>
                </a:lnTo>
                <a:lnTo>
                  <a:pt x="6112" y="9616"/>
                </a:lnTo>
                <a:lnTo>
                  <a:pt x="6468" y="9759"/>
                </a:lnTo>
                <a:lnTo>
                  <a:pt x="6231" y="10405"/>
                </a:lnTo>
                <a:lnTo>
                  <a:pt x="6053" y="11051"/>
                </a:lnTo>
                <a:lnTo>
                  <a:pt x="5934" y="11697"/>
                </a:lnTo>
                <a:lnTo>
                  <a:pt x="5934" y="12486"/>
                </a:lnTo>
                <a:close/>
                <a:moveTo>
                  <a:pt x="6587" y="21600"/>
                </a:moveTo>
                <a:lnTo>
                  <a:pt x="15073" y="21600"/>
                </a:lnTo>
                <a:lnTo>
                  <a:pt x="15073" y="12486"/>
                </a:lnTo>
                <a:lnTo>
                  <a:pt x="14954" y="11410"/>
                </a:lnTo>
                <a:lnTo>
                  <a:pt x="14716" y="10405"/>
                </a:lnTo>
                <a:lnTo>
                  <a:pt x="14301" y="9616"/>
                </a:lnTo>
                <a:lnTo>
                  <a:pt x="13767" y="8827"/>
                </a:lnTo>
                <a:lnTo>
                  <a:pt x="13233" y="8181"/>
                </a:lnTo>
                <a:lnTo>
                  <a:pt x="12462" y="7822"/>
                </a:lnTo>
                <a:lnTo>
                  <a:pt x="11749" y="7391"/>
                </a:lnTo>
                <a:lnTo>
                  <a:pt x="10859" y="7248"/>
                </a:lnTo>
                <a:lnTo>
                  <a:pt x="10029" y="7391"/>
                </a:lnTo>
                <a:lnTo>
                  <a:pt x="9138" y="7822"/>
                </a:lnTo>
                <a:lnTo>
                  <a:pt x="8486" y="8181"/>
                </a:lnTo>
                <a:lnTo>
                  <a:pt x="7833" y="8827"/>
                </a:lnTo>
                <a:lnTo>
                  <a:pt x="7299" y="9616"/>
                </a:lnTo>
                <a:lnTo>
                  <a:pt x="6884" y="10405"/>
                </a:lnTo>
                <a:lnTo>
                  <a:pt x="6646" y="11410"/>
                </a:lnTo>
                <a:lnTo>
                  <a:pt x="6587" y="12486"/>
                </a:lnTo>
                <a:lnTo>
                  <a:pt x="6587" y="21600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ea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134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1585</Words>
  <Application>Microsoft Office PowerPoint</Application>
  <PresentationFormat>宽屏</PresentationFormat>
  <Paragraphs>318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inpin heiti</vt:lpstr>
      <vt:lpstr>等线</vt:lpstr>
      <vt:lpstr>等线 Light</vt:lpstr>
      <vt:lpstr>微软雅黑</vt:lpstr>
      <vt:lpstr>微软雅黑</vt:lpstr>
      <vt:lpstr>字魂59号-创粗黑</vt:lpstr>
      <vt:lpstr>Arial</vt:lpstr>
      <vt:lpstr>Tahoma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office2016mac59347</dc:creator>
  <cp:lastModifiedBy>43505</cp:lastModifiedBy>
  <cp:revision>206</cp:revision>
  <dcterms:created xsi:type="dcterms:W3CDTF">2021-04-22T01:13:05Z</dcterms:created>
  <dcterms:modified xsi:type="dcterms:W3CDTF">2021-06-07T02:09:08Z</dcterms:modified>
</cp:coreProperties>
</file>